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78" r:id="rId7"/>
    <p:sldId id="268" r:id="rId8"/>
    <p:sldId id="269" r:id="rId9"/>
    <p:sldId id="270" r:id="rId10"/>
    <p:sldId id="271" r:id="rId11"/>
    <p:sldId id="272" r:id="rId12"/>
    <p:sldId id="273" r:id="rId13"/>
    <p:sldId id="274" r:id="rId14"/>
    <p:sldId id="275" r:id="rId15"/>
    <p:sldId id="276" r:id="rId16"/>
    <p:sldId id="258" r:id="rId17"/>
    <p:sldId id="260" r:id="rId18"/>
    <p:sldId id="261" r:id="rId19"/>
    <p:sldId id="262" r:id="rId20"/>
    <p:sldId id="263" r:id="rId21"/>
    <p:sldId id="264" r:id="rId22"/>
    <p:sldId id="265" r:id="rId23"/>
    <p:sldId id="259" r:id="rId24"/>
    <p:sldId id="266" r:id="rId25"/>
    <p:sldId id="267" r:id="rId26"/>
    <p:sldId id="277" r:id="rId27"/>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a:xfrm>
            <a:off x="3124200" y="6248400"/>
            <a:ext cx="2895600" cy="457200"/>
          </a:xfrm>
        </p:spPr>
        <p:txBody>
          <a:bodyPr/>
          <a:lstStyle>
            <a:lvl1pPr>
              <a:defRPr/>
            </a:lvl1pPr>
          </a:lstStyle>
          <a:p>
            <a:pPr>
              <a:defRPr/>
            </a:pPr>
            <a:endParaRPr lang="ru-RU"/>
          </a:p>
        </p:txBody>
      </p:sp>
      <p:sp>
        <p:nvSpPr>
          <p:cNvPr id="6" name="Номер слайда 5"/>
          <p:cNvSpPr>
            <a:spLocks noGrp="1"/>
          </p:cNvSpPr>
          <p:nvPr>
            <p:ph type="sldNum" sz="quarter" idx="11"/>
          </p:nvPr>
        </p:nvSpPr>
        <p:spPr>
          <a:xfrm>
            <a:off x="6553200" y="6248400"/>
            <a:ext cx="2133600" cy="457200"/>
          </a:xfrm>
        </p:spPr>
        <p:txBody>
          <a:bodyPr/>
          <a:lstStyle>
            <a:lvl1pPr>
              <a:defRPr/>
            </a:lvl1pPr>
          </a:lstStyle>
          <a:p>
            <a:fld id="{8FE633A8-8F96-4FE7-819E-E5A951B58950}" type="slidenum">
              <a:rPr lang="ru-RU"/>
              <a:pPr/>
              <a:t>‹#›</a:t>
            </a:fld>
            <a:endParaRPr lang="ru-RU"/>
          </a:p>
        </p:txBody>
      </p:sp>
      <p:sp>
        <p:nvSpPr>
          <p:cNvPr id="7" name="Дата 6"/>
          <p:cNvSpPr>
            <a:spLocks noGrp="1"/>
          </p:cNvSpPr>
          <p:nvPr>
            <p:ph type="dt" sz="half" idx="12"/>
          </p:nvPr>
        </p:nvSpPr>
        <p:spPr>
          <a:xfrm>
            <a:off x="457200" y="6245225"/>
            <a:ext cx="2133600" cy="476250"/>
          </a:xfrm>
        </p:spPr>
        <p:txBody>
          <a:bodyPr/>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pPr/>
              <a:t>29.09.2020</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29.09.2020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29.09.2020</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29.09.2020</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29.09.2020</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29.09.2020</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29.09.2020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29.09.2020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29.09.2020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29.09.2020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pPr/>
              <a:t>29.09.2020</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29.09.2020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29.09.2020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29.09.2020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29.09.2020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692275" y="2419350"/>
            <a:ext cx="7127875" cy="1895475"/>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endParaRPr lang="kk-KZ" sz="3600" dirty="0">
              <a:latin typeface="Times New Roman" panose="02020603050405020304" pitchFamily="18" charset="0"/>
              <a:cs typeface="Times New Roman" panose="02020603050405020304" pitchFamily="18" charset="0"/>
            </a:endParaRPr>
          </a:p>
        </p:txBody>
      </p:sp>
      <p:sp>
        <p:nvSpPr>
          <p:cNvPr id="4" name="Подзаголовок 2"/>
          <p:cNvSpPr txBox="1">
            <a:spLocks/>
          </p:cNvSpPr>
          <p:nvPr/>
        </p:nvSpPr>
        <p:spPr>
          <a:xfrm>
            <a:off x="0" y="4500570"/>
            <a:ext cx="9144000" cy="2357430"/>
          </a:xfrm>
          <a:prstGeom prst="rect">
            <a:avLst/>
          </a:prstGeom>
          <a:solidFill>
            <a:srgbClr val="FFFF00"/>
          </a:solidFill>
          <a:ln/>
        </p:spPr>
        <p:style>
          <a:lnRef idx="3">
            <a:schemeClr val="lt1"/>
          </a:lnRef>
          <a:fillRef idx="1">
            <a:schemeClr val="accent2"/>
          </a:fillRef>
          <a:effectRef idx="1">
            <a:schemeClr val="accent2"/>
          </a:effectRef>
          <a:fontRef idx="minor">
            <a:schemeClr val="lt1"/>
          </a:fontRef>
        </p:style>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a:buNone/>
              <a:defRPr/>
            </a:pPr>
            <a:r>
              <a:rPr lang="kk-KZ" dirty="0" smtClean="0">
                <a:latin typeface="Times New Roman" panose="02020603050405020304" pitchFamily="18" charset="0"/>
                <a:cs typeface="Times New Roman" panose="02020603050405020304" pitchFamily="18" charset="0"/>
              </a:rPr>
              <a:t>                                              </a:t>
            </a:r>
          </a:p>
          <a:p>
            <a:pPr algn="just">
              <a:defRPr/>
            </a:pPr>
            <a:r>
              <a:rPr lang="kk-KZ" dirty="0" smtClean="0">
                <a:latin typeface="Times New Roman" panose="02020603050405020304" pitchFamily="18" charset="0"/>
                <a:cs typeface="Times New Roman" panose="02020603050405020304" pitchFamily="18" charset="0"/>
              </a:rPr>
              <a:t>                                                   </a:t>
            </a:r>
            <a:r>
              <a:rPr lang="kk-KZ" b="1" dirty="0" smtClean="0">
                <a:solidFill>
                  <a:schemeClr val="bg1"/>
                </a:solidFill>
                <a:latin typeface="Times New Roman" pitchFamily="18" charset="0"/>
                <a:cs typeface="Times New Roman" pitchFamily="18" charset="0"/>
              </a:rPr>
              <a:t>                                                          </a:t>
            </a:r>
            <a:endParaRPr lang="kk-KZ" dirty="0" smtClean="0">
              <a:latin typeface="Times New Roman" pitchFamily="18" charset="0"/>
              <a:cs typeface="Times New Roman" pitchFamily="18" charset="0"/>
            </a:endParaRPr>
          </a:p>
          <a:p>
            <a:pPr algn="just">
              <a:defRPr/>
            </a:pPr>
            <a:endParaRPr lang="ru-RU"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srcRect/>
          <a:stretch>
            <a:fillRect/>
          </a:stretch>
        </p:blipFill>
        <p:spPr bwMode="auto">
          <a:xfrm>
            <a:off x="6215074" y="0"/>
            <a:ext cx="2928926" cy="2857496"/>
          </a:xfrm>
          <a:prstGeom prst="rect">
            <a:avLst/>
          </a:prstGeom>
          <a:ln>
            <a:noFill/>
          </a:ln>
          <a:effectLst>
            <a:softEdge rad="112500"/>
          </a:effectLst>
        </p:spPr>
      </p:pic>
      <p:sp>
        <p:nvSpPr>
          <p:cNvPr id="6" name="Прямоугольник 5"/>
          <p:cNvSpPr/>
          <p:nvPr/>
        </p:nvSpPr>
        <p:spPr>
          <a:xfrm>
            <a:off x="2500298" y="214290"/>
            <a:ext cx="4071966" cy="1631216"/>
          </a:xfrm>
          <a:prstGeom prst="rect">
            <a:avLst/>
          </a:prstGeom>
        </p:spPr>
        <p:txBody>
          <a:bodyPr wrap="square">
            <a:spAutoFit/>
          </a:bodyPr>
          <a:lstStyle/>
          <a:p>
            <a:pPr algn="ctr" fontAlgn="auto">
              <a:spcBef>
                <a:spcPts val="0"/>
              </a:spcBef>
              <a:spcAft>
                <a:spcPts val="0"/>
              </a:spcAft>
              <a:defRPr/>
            </a:pPr>
            <a:r>
              <a:rPr lang="kk-KZ" sz="20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itchFamily="18" charset="0"/>
                <a:cs typeface="Times New Roman" pitchFamily="18" charset="0"/>
              </a:rPr>
              <a:t>Әл-Фараби  атындағы  Қазақ  Ұлттық   Университеті</a:t>
            </a:r>
          </a:p>
          <a:p>
            <a:pPr algn="ctr" fontAlgn="auto">
              <a:spcBef>
                <a:spcPts val="0"/>
              </a:spcBef>
              <a:spcAft>
                <a:spcPts val="0"/>
              </a:spcAft>
              <a:defRPr/>
            </a:pPr>
            <a:r>
              <a:rPr lang="kk-KZ" sz="20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n-lt"/>
              </a:rPr>
              <a:t>Биология және  Биотехнология факультеті</a:t>
            </a:r>
          </a:p>
        </p:txBody>
      </p:sp>
      <p:pic>
        <p:nvPicPr>
          <p:cNvPr id="8" name="Picture 7" descr="C:\Users\dell\Downloads\логотип казну.png"/>
          <p:cNvPicPr>
            <a:picLocks noChangeAspect="1" noChangeArrowheads="1"/>
          </p:cNvPicPr>
          <p:nvPr/>
        </p:nvPicPr>
        <p:blipFill>
          <a:blip r:embed="rId3" cstate="print"/>
          <a:srcRect/>
          <a:stretch>
            <a:fillRect/>
          </a:stretch>
        </p:blipFill>
        <p:spPr bwMode="auto">
          <a:xfrm>
            <a:off x="107504" y="0"/>
            <a:ext cx="2678546" cy="2857496"/>
          </a:xfrm>
          <a:prstGeom prst="rect">
            <a:avLst/>
          </a:prstGeom>
          <a:ln>
            <a:noFill/>
          </a:ln>
          <a:effectLst>
            <a:softEdge rad="112500"/>
          </a:effectLst>
        </p:spPr>
      </p:pic>
      <p:sp>
        <p:nvSpPr>
          <p:cNvPr id="10" name="Прямоугольник 9"/>
          <p:cNvSpPr/>
          <p:nvPr/>
        </p:nvSpPr>
        <p:spPr>
          <a:xfrm>
            <a:off x="0" y="2928934"/>
            <a:ext cx="9144000" cy="2308324"/>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kk-KZ" sz="4800" b="1" dirty="0" smtClean="0">
                <a:solidFill>
                  <a:srgbClr val="C00000"/>
                </a:solidFill>
                <a:latin typeface="Times New Roman" pitchFamily="18" charset="0"/>
                <a:cs typeface="Times New Roman" pitchFamily="18" charset="0"/>
              </a:rPr>
              <a:t>3-лекция. </a:t>
            </a:r>
            <a:r>
              <a:rPr lang="kk-KZ" sz="4800" dirty="0" smtClean="0">
                <a:latin typeface="Times New Roman" pitchFamily="18" charset="0"/>
                <a:cs typeface="Times New Roman" pitchFamily="18" charset="0"/>
              </a:rPr>
              <a:t>Биологиялық ырғақтарды сипаттайтын негізгі параметрлер</a:t>
            </a:r>
            <a:r>
              <a:rPr lang="kk-KZ" sz="4800" dirty="0" smtClean="0"/>
              <a:t>. </a:t>
            </a:r>
            <a:endParaRPr lang="ru-RU" sz="48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285728"/>
            <a:ext cx="8001056"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Биологиялық сағаттың құстардың кеңістікте бағдарлауында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маңызы зор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Мысалы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жапалақтардың солтүстікті іздеп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өз жолын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түзейтіндігі анықталған.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таңертең шығыстан шыққан Күннің бағытына қарап, солға қарай </a:t>
            </a:r>
            <a:r>
              <a:rPr lang="ru-RU" sz="2000" dirty="0" smtClean="0">
                <a:latin typeface="Times New Roman" pitchFamily="18" charset="0"/>
                <a:cs typeface="Times New Roman" pitchFamily="18" charset="0"/>
              </a:rPr>
              <a:t>90 </a:t>
            </a:r>
            <a:r>
              <a:rPr lang="ru-RU" sz="2000" dirty="0" err="1" smtClean="0">
                <a:latin typeface="Times New Roman" pitchFamily="18" charset="0"/>
                <a:cs typeface="Times New Roman" pitchFamily="18" charset="0"/>
              </a:rPr>
              <a:t>градусқа бұрылады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Егер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жапалақтарды </a:t>
            </a:r>
            <a:r>
              <a:rPr lang="ru-RU" sz="2000" dirty="0" smtClean="0">
                <a:latin typeface="Times New Roman" pitchFamily="18" charset="0"/>
                <a:cs typeface="Times New Roman" pitchFamily="18" charset="0"/>
              </a:rPr>
              <a:t>12-18 </a:t>
            </a:r>
            <a:r>
              <a:rPr lang="ru-RU" sz="2000" dirty="0" err="1" smtClean="0">
                <a:latin typeface="Times New Roman" pitchFamily="18" charset="0"/>
                <a:cs typeface="Times New Roman" pitchFamily="18" charset="0"/>
              </a:rPr>
              <a:t>күн бойы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жарық </a:t>
            </a:r>
            <a:r>
              <a:rPr lang="ru-RU" sz="2000" dirty="0" smtClean="0">
                <a:latin typeface="Times New Roman" pitchFamily="18" charset="0"/>
                <a:cs typeface="Times New Roman" pitchFamily="18" charset="0"/>
              </a:rPr>
              <a:t>6 </a:t>
            </a:r>
            <a:r>
              <a:rPr lang="ru-RU" sz="2000" dirty="0" err="1" smtClean="0">
                <a:latin typeface="Times New Roman" pitchFamily="18" charset="0"/>
                <a:cs typeface="Times New Roman" pitchFamily="18" charset="0"/>
              </a:rPr>
              <a:t>сағатқа кеш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түсетін кеңістікке апарса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олардың биологиялық сағаты бұзылады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сыртқа шығарғанда жапалақтар таңда шығыстан шығатын Күнге емес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оңтүстікте тұрған Күнге қарап бағдарлап, </a:t>
            </a:r>
            <a:r>
              <a:rPr lang="ru-RU" sz="2000" dirty="0" smtClean="0">
                <a:latin typeface="Times New Roman" pitchFamily="18" charset="0"/>
                <a:cs typeface="Times New Roman" pitchFamily="18" charset="0"/>
              </a:rPr>
              <a:t>90 </a:t>
            </a:r>
            <a:r>
              <a:rPr lang="ru-RU" sz="2000" dirty="0" err="1" smtClean="0">
                <a:latin typeface="Times New Roman" pitchFamily="18" charset="0"/>
                <a:cs typeface="Times New Roman" pitchFamily="18" charset="0"/>
              </a:rPr>
              <a:t>градусқа бұрылғанда құстар солтүстікке емес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шығысқа ұшып кетеді</a:t>
            </a:r>
            <a:r>
              <a:rPr lang="ru-RU" sz="2000" dirty="0" smtClean="0">
                <a:latin typeface="Times New Roman"/>
                <a:cs typeface="Times New Roman"/>
              </a:rPr>
              <a:t>.</a:t>
            </a:r>
            <a:endParaRPr lang="ru-RU" sz="2000" dirty="0">
              <a:latin typeface="Times New Roman" pitchFamily="18" charset="0"/>
              <a:cs typeface="Times New Roman" pitchFamily="18" charset="0"/>
            </a:endParaRPr>
          </a:p>
        </p:txBody>
      </p:sp>
      <p:pic>
        <p:nvPicPr>
          <p:cNvPr id="154626" name="Picture 2" descr="https://gurutest.ru/uploads/ckeditor/2016/06/07/sjynkg.jpg"/>
          <p:cNvPicPr>
            <a:picLocks noChangeAspect="1" noChangeArrowheads="1"/>
          </p:cNvPicPr>
          <p:nvPr/>
        </p:nvPicPr>
        <p:blipFill>
          <a:blip r:embed="rId2" cstate="print"/>
          <a:srcRect/>
          <a:stretch>
            <a:fillRect/>
          </a:stretch>
        </p:blipFill>
        <p:spPr bwMode="auto">
          <a:xfrm>
            <a:off x="1428728" y="3214686"/>
            <a:ext cx="6804339" cy="36433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E:\Dokuments\Фоны\images.jpg"/>
          <p:cNvPicPr>
            <a:picLocks noChangeAspect="1" noChangeArrowheads="1"/>
          </p:cNvPicPr>
          <p:nvPr/>
        </p:nvPicPr>
        <p:blipFill>
          <a:blip r:embed="rId2"/>
          <a:srcRect/>
          <a:stretch>
            <a:fillRect/>
          </a:stretch>
        </p:blipFill>
        <p:spPr bwMode="auto">
          <a:xfrm>
            <a:off x="0" y="0"/>
            <a:ext cx="9144000" cy="7037388"/>
          </a:xfrm>
          <a:prstGeom prst="rect">
            <a:avLst/>
          </a:prstGeom>
          <a:noFill/>
          <a:ln w="9525">
            <a:noFill/>
            <a:miter lim="800000"/>
            <a:headEnd/>
            <a:tailEnd/>
          </a:ln>
        </p:spPr>
      </p:pic>
      <p:sp>
        <p:nvSpPr>
          <p:cNvPr id="4" name="Прямоугольник 3"/>
          <p:cNvSpPr/>
          <p:nvPr/>
        </p:nvSpPr>
        <p:spPr>
          <a:xfrm>
            <a:off x="500034" y="285728"/>
            <a:ext cx="8143932"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2400" b="1" cap="all" dirty="0">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Адам </a:t>
            </a:r>
            <a:r>
              <a:rPr lang="ru-RU" sz="2400" b="1" cap="all" dirty="0" err="1">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организімінің физиологиялық биоырғағына сәйкес</a:t>
            </a:r>
            <a:r>
              <a:rPr lang="ru-RU" sz="2400" b="1" cap="all" dirty="0">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 </a:t>
            </a:r>
            <a:r>
              <a:rPr lang="ru-RU" sz="2400" b="1" cap="all" dirty="0" err="1">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мүшелердің тәуліктік ырғақтылығы</a:t>
            </a:r>
            <a:endParaRPr lang="ru-RU" sz="2400" b="1" cap="all" dirty="0">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endParaRPr>
          </a:p>
        </p:txBody>
      </p:sp>
      <p:sp>
        <p:nvSpPr>
          <p:cNvPr id="18436" name="Прямоугольник 4"/>
          <p:cNvSpPr>
            <a:spLocks noChangeArrowheads="1"/>
          </p:cNvSpPr>
          <p:nvPr/>
        </p:nvSpPr>
        <p:spPr bwMode="auto">
          <a:xfrm>
            <a:off x="857224" y="2071678"/>
            <a:ext cx="7572375" cy="393338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Бауыр</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01.00 мен 03.00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Өкпе</a:t>
            </a:r>
            <a:r>
              <a:rPr lang="ru-RU" sz="2400" dirty="0" err="1">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03.00 </a:t>
            </a:r>
            <a:r>
              <a:rPr lang="ru-RU" sz="2400" dirty="0">
                <a:solidFill>
                  <a:srgbClr val="C00000"/>
                </a:solidFill>
                <a:latin typeface="Times New Roman" pitchFamily="18" charset="0"/>
                <a:cs typeface="Times New Roman" pitchFamily="18" charset="0"/>
              </a:rPr>
              <a:t>пен </a:t>
            </a:r>
            <a:r>
              <a:rPr lang="ru-RU" sz="2400" dirty="0" smtClean="0">
                <a:solidFill>
                  <a:srgbClr val="C00000"/>
                </a:solidFill>
                <a:latin typeface="Times New Roman" pitchFamily="18" charset="0"/>
                <a:cs typeface="Times New Roman" pitchFamily="18" charset="0"/>
              </a:rPr>
              <a:t>05.00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Тоқ</a:t>
            </a:r>
            <a:r>
              <a:rPr lang="ru-RU" sz="2400" dirty="0" err="1">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ішек</a:t>
            </a:r>
            <a:r>
              <a:rPr lang="ru-RU" sz="2400" b="1"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05.00 пен 07.00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Асқазан</a:t>
            </a:r>
            <a:r>
              <a:rPr lang="ru-RU" sz="2400" dirty="0" err="1">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07.00 </a:t>
            </a:r>
            <a:r>
              <a:rPr lang="ru-RU" sz="2400" dirty="0">
                <a:solidFill>
                  <a:srgbClr val="C00000"/>
                </a:solidFill>
                <a:latin typeface="Times New Roman" pitchFamily="18" charset="0"/>
                <a:cs typeface="Times New Roman" pitchFamily="18" charset="0"/>
              </a:rPr>
              <a:t>мен </a:t>
            </a:r>
            <a:r>
              <a:rPr lang="ru-RU" sz="2400" dirty="0" smtClean="0">
                <a:solidFill>
                  <a:srgbClr val="C00000"/>
                </a:solidFill>
                <a:latin typeface="Times New Roman" pitchFamily="18" charset="0"/>
                <a:cs typeface="Times New Roman" pitchFamily="18" charset="0"/>
              </a:rPr>
              <a:t>09.00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Көк</a:t>
            </a:r>
            <a:r>
              <a:rPr lang="ru-RU" sz="2400" dirty="0" err="1">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бауыр</a:t>
            </a:r>
            <a:r>
              <a:rPr lang="ru-RU" sz="2400" dirty="0">
                <a:solidFill>
                  <a:srgbClr val="C00000"/>
                </a:solidFill>
                <a:latin typeface="Times New Roman" pitchFamily="18" charset="0"/>
                <a:cs typeface="Times New Roman" pitchFamily="18" charset="0"/>
              </a:rPr>
              <a:t> </a:t>
            </a:r>
            <a:r>
              <a:rPr lang="ru-RU" sz="2400" b="1" dirty="0">
                <a:solidFill>
                  <a:srgbClr val="C00000"/>
                </a:solidFill>
                <a:latin typeface="Times New Roman" pitchFamily="18" charset="0"/>
                <a:cs typeface="Times New Roman" pitchFamily="18" charset="0"/>
              </a:rPr>
              <a:t>мен</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ұйқы</a:t>
            </a:r>
            <a:r>
              <a:rPr lang="ru-RU" sz="2400" dirty="0" err="1">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безі</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09.00 </a:t>
            </a:r>
            <a:r>
              <a:rPr lang="ru-RU" sz="2400" dirty="0" err="1">
                <a:solidFill>
                  <a:srgbClr val="C00000"/>
                </a:solidFill>
                <a:latin typeface="Times New Roman" pitchFamily="18" charset="0"/>
                <a:cs typeface="Times New Roman" pitchFamily="18" charset="0"/>
              </a:rPr>
              <a:t>бен</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11.00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Жүрек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smtClean="0">
                <a:solidFill>
                  <a:srgbClr val="C00000"/>
                </a:solidFill>
                <a:latin typeface="Times New Roman" pitchFamily="18" charset="0"/>
                <a:cs typeface="Times New Roman" pitchFamily="18" charset="0"/>
              </a:rPr>
              <a:t>үндізгі  </a:t>
            </a:r>
            <a:r>
              <a:rPr lang="ru-RU" sz="2400" dirty="0" smtClean="0">
                <a:solidFill>
                  <a:srgbClr val="C00000"/>
                </a:solidFill>
                <a:latin typeface="Times New Roman" pitchFamily="18" charset="0"/>
                <a:cs typeface="Times New Roman" pitchFamily="18" charset="0"/>
              </a:rPr>
              <a:t>11.00  </a:t>
            </a:r>
            <a:r>
              <a:rPr lang="ru-RU" sz="2400" dirty="0">
                <a:solidFill>
                  <a:srgbClr val="C00000"/>
                </a:solidFill>
                <a:latin typeface="Times New Roman" pitchFamily="18" charset="0"/>
                <a:cs typeface="Times New Roman" pitchFamily="18" charset="0"/>
              </a:rPr>
              <a:t>мен </a:t>
            </a:r>
            <a:r>
              <a:rPr lang="ru-RU" sz="2400" dirty="0" smtClean="0">
                <a:solidFill>
                  <a:srgbClr val="C00000"/>
                </a:solidFill>
                <a:latin typeface="Times New Roman" pitchFamily="18" charset="0"/>
                <a:cs typeface="Times New Roman" pitchFamily="18" charset="0"/>
              </a:rPr>
              <a:t>13.00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Аш</a:t>
            </a:r>
            <a:r>
              <a:rPr lang="ru-RU" sz="2400" dirty="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ішек</a:t>
            </a:r>
            <a:r>
              <a:rPr lang="ru-RU" sz="2400" b="1"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a:solidFill>
                  <a:srgbClr val="C00000"/>
                </a:solidFill>
                <a:latin typeface="Times New Roman" pitchFamily="18" charset="0"/>
                <a:cs typeface="Times New Roman" pitchFamily="18" charset="0"/>
              </a:rPr>
              <a:t>үндізгі </a:t>
            </a:r>
            <a:r>
              <a:rPr lang="ru-RU" sz="2400" dirty="0" smtClean="0">
                <a:solidFill>
                  <a:srgbClr val="C00000"/>
                </a:solidFill>
                <a:latin typeface="Times New Roman" pitchFamily="18" charset="0"/>
                <a:cs typeface="Times New Roman" pitchFamily="18" charset="0"/>
              </a:rPr>
              <a:t>13.00  </a:t>
            </a:r>
            <a:r>
              <a:rPr lang="ru-RU" sz="2400" dirty="0">
                <a:solidFill>
                  <a:srgbClr val="C00000"/>
                </a:solidFill>
                <a:latin typeface="Times New Roman" pitchFamily="18" charset="0"/>
                <a:cs typeface="Times New Roman" pitchFamily="18" charset="0"/>
              </a:rPr>
              <a:t>пен </a:t>
            </a:r>
            <a:r>
              <a:rPr lang="ru-RU" sz="2400" dirty="0" smtClean="0">
                <a:solidFill>
                  <a:srgbClr val="C00000"/>
                </a:solidFill>
                <a:latin typeface="Times New Roman" pitchFamily="18" charset="0"/>
                <a:cs typeface="Times New Roman" pitchFamily="18" charset="0"/>
              </a:rPr>
              <a:t>15.00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Қуық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a:solidFill>
                  <a:srgbClr val="C00000"/>
                </a:solidFill>
                <a:latin typeface="Times New Roman" pitchFamily="18" charset="0"/>
                <a:cs typeface="Times New Roman" pitchFamily="18" charset="0"/>
              </a:rPr>
              <a:t>үндізгі </a:t>
            </a:r>
            <a:r>
              <a:rPr lang="ru-RU" sz="2400" dirty="0" smtClean="0">
                <a:solidFill>
                  <a:srgbClr val="C00000"/>
                </a:solidFill>
                <a:latin typeface="Times New Roman" pitchFamily="18" charset="0"/>
                <a:cs typeface="Times New Roman" pitchFamily="18" charset="0"/>
              </a:rPr>
              <a:t>15.00  </a:t>
            </a:r>
            <a:r>
              <a:rPr lang="ru-RU" sz="2400" dirty="0">
                <a:solidFill>
                  <a:srgbClr val="C00000"/>
                </a:solidFill>
                <a:latin typeface="Times New Roman" pitchFamily="18" charset="0"/>
                <a:cs typeface="Times New Roman" pitchFamily="18" charset="0"/>
              </a:rPr>
              <a:t>пен </a:t>
            </a:r>
            <a:r>
              <a:rPr lang="ru-RU" sz="2400" dirty="0" smtClean="0">
                <a:solidFill>
                  <a:srgbClr val="C00000"/>
                </a:solidFill>
                <a:latin typeface="Times New Roman" pitchFamily="18" charset="0"/>
                <a:cs typeface="Times New Roman" pitchFamily="18" charset="0"/>
              </a:rPr>
              <a:t>17.00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Бүйрек </a:t>
            </a:r>
            <a:r>
              <a:rPr lang="ru-RU" sz="2400" dirty="0" err="1"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 к</a:t>
            </a:r>
            <a:r>
              <a:rPr lang="kk-KZ" sz="2400" dirty="0">
                <a:solidFill>
                  <a:srgbClr val="C00000"/>
                </a:solidFill>
                <a:latin typeface="Times New Roman" pitchFamily="18" charset="0"/>
                <a:cs typeface="Times New Roman" pitchFamily="18" charset="0"/>
              </a:rPr>
              <a:t>ешкі </a:t>
            </a:r>
            <a:r>
              <a:rPr lang="ru-RU" sz="2400" dirty="0">
                <a:solidFill>
                  <a:srgbClr val="C00000"/>
                </a:solidFill>
                <a:latin typeface="Times New Roman" pitchFamily="18" charset="0"/>
                <a:cs typeface="Times New Roman" pitchFamily="18" charset="0"/>
              </a:rPr>
              <a:t>1</a:t>
            </a:r>
            <a:r>
              <a:rPr lang="en-US" sz="2400" dirty="0" smtClean="0">
                <a:solidFill>
                  <a:srgbClr val="C00000"/>
                </a:solidFill>
                <a:latin typeface="Times New Roman" pitchFamily="18" charset="0"/>
                <a:cs typeface="Times New Roman" pitchFamily="18" charset="0"/>
              </a:rPr>
              <a:t>7</a:t>
            </a:r>
            <a:r>
              <a:rPr lang="kk-KZ" sz="2400" dirty="0" smtClean="0">
                <a:solidFill>
                  <a:srgbClr val="C00000"/>
                </a:solidFill>
                <a:latin typeface="Times New Roman" pitchFamily="18" charset="0"/>
                <a:cs typeface="Times New Roman" pitchFamily="18" charset="0"/>
              </a:rPr>
              <a:t>.00</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мен 1</a:t>
            </a:r>
            <a:r>
              <a:rPr lang="en-US" sz="2400" dirty="0" smtClean="0">
                <a:solidFill>
                  <a:srgbClr val="C00000"/>
                </a:solidFill>
                <a:latin typeface="Times New Roman" pitchFamily="18" charset="0"/>
                <a:cs typeface="Times New Roman" pitchFamily="18" charset="0"/>
              </a:rPr>
              <a:t>9</a:t>
            </a:r>
            <a:r>
              <a:rPr lang="kk-KZ" sz="2400" dirty="0" smtClean="0">
                <a:solidFill>
                  <a:srgbClr val="C00000"/>
                </a:solidFill>
                <a:latin typeface="Times New Roman" pitchFamily="18" charset="0"/>
                <a:cs typeface="Times New Roman" pitchFamily="18" charset="0"/>
              </a:rPr>
              <a:t>.00</a:t>
            </a:r>
            <a:r>
              <a:rPr lang="ru-RU" sz="2400" dirty="0" smtClean="0">
                <a:solidFill>
                  <a:srgbClr val="C00000"/>
                </a:solidFill>
                <a:latin typeface="Times New Roman" pitchFamily="18" charset="0"/>
                <a:cs typeface="Times New Roman" pitchFamily="18" charset="0"/>
              </a:rPr>
              <a:t> </a:t>
            </a:r>
            <a:r>
              <a:rPr lang="ru-RU" sz="2400" dirty="0" err="1">
                <a:solidFill>
                  <a:srgbClr val="C00000"/>
                </a:solidFill>
                <a:latin typeface="Times New Roman" pitchFamily="18" charset="0"/>
                <a:cs typeface="Times New Roman" pitchFamily="18" charset="0"/>
              </a:rPr>
              <a:t>аралығы;</a:t>
            </a:r>
            <a:endParaRPr lang="ru-RU" sz="2400" dirty="0">
              <a:solidFill>
                <a:srgbClr val="C00000"/>
              </a:solidFill>
              <a:latin typeface="Times New Roman" pitchFamily="18" charset="0"/>
              <a:cs typeface="Times New Roman" pitchFamily="18" charset="0"/>
            </a:endParaRP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Қан</a:t>
            </a:r>
            <a:r>
              <a:rPr lang="ru-RU" sz="2400" dirty="0" err="1">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айналу</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жүйесі</a:t>
            </a:r>
            <a:r>
              <a:rPr lang="ru-RU" sz="2400" dirty="0" err="1">
                <a:solidFill>
                  <a:srgbClr val="C00000"/>
                </a:solidFill>
                <a:latin typeface="Times New Roman" pitchFamily="18" charset="0"/>
                <a:cs typeface="Times New Roman" pitchFamily="18" charset="0"/>
              </a:rPr>
              <a:t> </a:t>
            </a:r>
            <a:r>
              <a:rPr lang="ru-RU" sz="2400" b="1" dirty="0">
                <a:solidFill>
                  <a:srgbClr val="C00000"/>
                </a:solidFill>
                <a:latin typeface="Times New Roman" pitchFamily="18" charset="0"/>
                <a:cs typeface="Times New Roman" pitchFamily="18" charset="0"/>
              </a:rPr>
              <a:t>мен</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жыныс</a:t>
            </a:r>
            <a:r>
              <a:rPr lang="ru-RU" sz="2400" dirty="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мүшелері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a:solidFill>
                  <a:srgbClr val="C00000"/>
                </a:solidFill>
                <a:latin typeface="Times New Roman" pitchFamily="18" charset="0"/>
                <a:cs typeface="Times New Roman" pitchFamily="18" charset="0"/>
              </a:rPr>
              <a:t>ешкі </a:t>
            </a:r>
            <a:r>
              <a:rPr lang="ru-RU" sz="2400" dirty="0" smtClean="0">
                <a:solidFill>
                  <a:srgbClr val="C00000"/>
                </a:solidFill>
                <a:latin typeface="Times New Roman" pitchFamily="18" charset="0"/>
                <a:cs typeface="Times New Roman" pitchFamily="18" charset="0"/>
              </a:rPr>
              <a:t>19.00  </a:t>
            </a:r>
            <a:r>
              <a:rPr lang="kk-KZ" sz="2400" dirty="0">
                <a:solidFill>
                  <a:srgbClr val="C00000"/>
                </a:solidFill>
                <a:latin typeface="Times New Roman" pitchFamily="18" charset="0"/>
                <a:cs typeface="Times New Roman" pitchFamily="18" charset="0"/>
              </a:rPr>
              <a:t>б</a:t>
            </a:r>
            <a:r>
              <a:rPr lang="ru-RU" sz="2400" dirty="0" err="1">
                <a:solidFill>
                  <a:srgbClr val="C00000"/>
                </a:solidFill>
                <a:latin typeface="Times New Roman" pitchFamily="18" charset="0"/>
                <a:cs typeface="Times New Roman" pitchFamily="18" charset="0"/>
              </a:rPr>
              <a:t>ен</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21.00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Жылу</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өндіру</a:t>
            </a:r>
            <a:r>
              <a:rPr lang="ru-RU" sz="2400" dirty="0" err="1">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мүшелері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kk-KZ" sz="2400"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21.00 </a:t>
            </a:r>
            <a:r>
              <a:rPr lang="ru-RU" sz="2400" dirty="0">
                <a:solidFill>
                  <a:srgbClr val="C00000"/>
                </a:solidFill>
                <a:latin typeface="Times New Roman" pitchFamily="18" charset="0"/>
                <a:cs typeface="Times New Roman" pitchFamily="18" charset="0"/>
              </a:rPr>
              <a:t>мен </a:t>
            </a:r>
            <a:r>
              <a:rPr lang="ru-RU" sz="2400" dirty="0" smtClean="0">
                <a:solidFill>
                  <a:srgbClr val="C00000"/>
                </a:solidFill>
                <a:latin typeface="Times New Roman" pitchFamily="18" charset="0"/>
                <a:cs typeface="Times New Roman" pitchFamily="18" charset="0"/>
              </a:rPr>
              <a:t>23.00 </a:t>
            </a:r>
            <a:r>
              <a:rPr lang="ru-RU" sz="2400" dirty="0" err="1">
                <a:solidFill>
                  <a:srgbClr val="C00000"/>
                </a:solidFill>
                <a:latin typeface="Times New Roman" pitchFamily="18" charset="0"/>
                <a:cs typeface="Times New Roman" pitchFamily="18" charset="0"/>
              </a:rPr>
              <a:t>аралығы</a:t>
            </a:r>
            <a:endParaRPr lang="ru-RU" sz="2400" dirty="0">
              <a:solidFill>
                <a:srgbClr val="C00000"/>
              </a:solidFill>
              <a:latin typeface="Times New Roman" pitchFamily="18" charset="0"/>
              <a:cs typeface="Times New Roman" pitchFamily="18" charset="0"/>
            </a:endParaRP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Өт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kk-KZ" sz="2400"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21.00 </a:t>
            </a:r>
            <a:r>
              <a:rPr lang="ru-RU" sz="2400" dirty="0">
                <a:solidFill>
                  <a:srgbClr val="C00000"/>
                </a:solidFill>
                <a:latin typeface="Times New Roman" pitchFamily="18" charset="0"/>
                <a:cs typeface="Times New Roman" pitchFamily="18" charset="0"/>
              </a:rPr>
              <a:t>мен </a:t>
            </a:r>
            <a:r>
              <a:rPr lang="en-US" sz="2400" dirty="0" smtClean="0">
                <a:solidFill>
                  <a:srgbClr val="C00000"/>
                </a:solidFill>
                <a:latin typeface="Times New Roman" pitchFamily="18" charset="0"/>
                <a:cs typeface="Times New Roman" pitchFamily="18" charset="0"/>
              </a:rPr>
              <a:t>01</a:t>
            </a:r>
            <a:r>
              <a:rPr lang="kk-KZ" sz="2400" dirty="0" smtClean="0">
                <a:solidFill>
                  <a:srgbClr val="C00000"/>
                </a:solidFill>
                <a:latin typeface="Times New Roman" pitchFamily="18" charset="0"/>
                <a:cs typeface="Times New Roman" pitchFamily="18" charset="0"/>
              </a:rPr>
              <a:t>.00</a:t>
            </a:r>
            <a:r>
              <a:rPr lang="ru-RU" sz="2400" dirty="0" smtClean="0">
                <a:solidFill>
                  <a:srgbClr val="C00000"/>
                </a:solidFill>
                <a:latin typeface="Times New Roman" pitchFamily="18" charset="0"/>
                <a:cs typeface="Times New Roman" pitchFamily="18" charset="0"/>
              </a:rPr>
              <a:t> </a:t>
            </a:r>
            <a:r>
              <a:rPr lang="ru-RU" sz="2400" dirty="0" err="1">
                <a:solidFill>
                  <a:srgbClr val="C00000"/>
                </a:solidFill>
                <a:latin typeface="Times New Roman" pitchFamily="18" charset="0"/>
                <a:cs typeface="Times New Roman" pitchFamily="18" charset="0"/>
              </a:rPr>
              <a:t>аралығы</a:t>
            </a:r>
            <a:r>
              <a:rPr lang="kk-KZ" sz="2400" dirty="0">
                <a:solidFill>
                  <a:srgbClr val="C00000"/>
                </a:solidFill>
                <a:latin typeface="Times New Roman" pitchFamily="18" charset="0"/>
                <a:cs typeface="Times New Roman" pitchFamily="18" charset="0"/>
              </a:rPr>
              <a:t>.</a:t>
            </a:r>
            <a:endParaRPr lang="ru-RU" sz="2400" dirty="0">
              <a:solidFill>
                <a:srgbClr val="C0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C:\Users\Канат\Desktop\физиологи\Биологические-часы-человека.jpg"/>
          <p:cNvPicPr>
            <a:picLocks noChangeAspect="1" noChangeArrowheads="1"/>
          </p:cNvPicPr>
          <p:nvPr/>
        </p:nvPicPr>
        <p:blipFill>
          <a:blip r:embed="rId2"/>
          <a:srcRect/>
          <a:stretch>
            <a:fillRect/>
          </a:stretch>
        </p:blipFill>
        <p:spPr bwMode="auto">
          <a:xfrm>
            <a:off x="0" y="214313"/>
            <a:ext cx="9144000" cy="66436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E:\Dokuments\Фоны\52319042.jpg"/>
          <p:cNvPicPr>
            <a:picLocks noChangeAspect="1" noChangeArrowheads="1"/>
          </p:cNvPicPr>
          <p:nvPr/>
        </p:nvPicPr>
        <p:blipFill>
          <a:blip r:embed="rId2"/>
          <a:srcRect/>
          <a:stretch>
            <a:fillRect/>
          </a:stretch>
        </p:blipFill>
        <p:spPr bwMode="auto">
          <a:xfrm>
            <a:off x="0" y="-1"/>
            <a:ext cx="9144000" cy="6858023"/>
          </a:xfrm>
          <a:prstGeom prst="rect">
            <a:avLst/>
          </a:prstGeom>
        </p:spPr>
        <p:style>
          <a:lnRef idx="0">
            <a:schemeClr val="accent2"/>
          </a:lnRef>
          <a:fillRef idx="3">
            <a:schemeClr val="accent2"/>
          </a:fillRef>
          <a:effectRef idx="3">
            <a:schemeClr val="accent2"/>
          </a:effectRef>
          <a:fontRef idx="minor">
            <a:schemeClr val="lt1"/>
          </a:fontRef>
        </p:style>
      </p:pic>
      <p:sp>
        <p:nvSpPr>
          <p:cNvPr id="4" name="Rectangle 2"/>
          <p:cNvSpPr txBox="1">
            <a:spLocks noChangeArrowheads="1"/>
          </p:cNvSpPr>
          <p:nvPr/>
        </p:nvSpPr>
        <p:spPr>
          <a:xfrm>
            <a:off x="457200" y="457200"/>
            <a:ext cx="8229600" cy="1371600"/>
          </a:xfrm>
          <a:prstGeom prst="rect">
            <a:avLst/>
          </a:prstGeom>
        </p:spPr>
        <p:style>
          <a:lnRef idx="0">
            <a:schemeClr val="accent4"/>
          </a:lnRef>
          <a:fillRef idx="3">
            <a:schemeClr val="accent4"/>
          </a:fillRef>
          <a:effectRef idx="3">
            <a:schemeClr val="accent4"/>
          </a:effectRef>
          <a:fontRef idx="minor">
            <a:schemeClr val="lt1"/>
          </a:fontRef>
        </p:style>
        <p:txBody>
          <a:bodyPr/>
          <a:lstStyle/>
          <a:p>
            <a:pPr algn="ctr" eaLnBrk="1" fontAlgn="auto" hangingPunct="1">
              <a:spcAft>
                <a:spcPts val="0"/>
              </a:spcAft>
              <a:defRPr/>
            </a:pPr>
            <a:r>
              <a:rPr lang="kk-KZ" sz="3200" b="1" dirty="0">
                <a:solidFill>
                  <a:schemeClr val="bg1"/>
                </a:solidFill>
                <a:latin typeface="Times New Roman" pitchFamily="18" charset="0"/>
                <a:ea typeface="+mj-ea"/>
                <a:cs typeface="Times New Roman" pitchFamily="18" charset="0"/>
              </a:rPr>
              <a:t>Жұмысқа қабілеттілігі бойынша адамдар </a:t>
            </a:r>
            <a:r>
              <a:rPr lang="kk-KZ" sz="3200" b="1" dirty="0" smtClean="0">
                <a:solidFill>
                  <a:schemeClr val="bg1"/>
                </a:solidFill>
                <a:latin typeface="Times New Roman" pitchFamily="18" charset="0"/>
                <a:ea typeface="+mj-ea"/>
                <a:cs typeface="Times New Roman" pitchFamily="18" charset="0"/>
              </a:rPr>
              <a:t>типтері:</a:t>
            </a:r>
            <a:endParaRPr lang="ru-RU" sz="3200" b="1" dirty="0">
              <a:solidFill>
                <a:schemeClr val="bg1"/>
              </a:solidFill>
              <a:latin typeface="Times New Roman" pitchFamily="18" charset="0"/>
              <a:ea typeface="+mj-ea"/>
              <a:cs typeface="Times New Roman" pitchFamily="18" charset="0"/>
            </a:endParaRPr>
          </a:p>
        </p:txBody>
      </p:sp>
      <p:pic>
        <p:nvPicPr>
          <p:cNvPr id="5" name="Picture 9" descr="голубь"/>
          <p:cNvPicPr>
            <a:picLocks noChangeAspect="1" noChangeArrowheads="1"/>
          </p:cNvPicPr>
          <p:nvPr/>
        </p:nvPicPr>
        <p:blipFill>
          <a:blip r:embed="rId3"/>
          <a:srcRect/>
          <a:stretch>
            <a:fillRect/>
          </a:stretch>
        </p:blipFill>
        <p:spPr bwMode="auto">
          <a:xfrm>
            <a:off x="6786563" y="2071688"/>
            <a:ext cx="2038350" cy="2543175"/>
          </a:xfrm>
          <a:prstGeom prst="rect">
            <a:avLst/>
          </a:prstGeom>
          <a:noFill/>
          <a:ln w="9525">
            <a:noFill/>
            <a:miter lim="800000"/>
            <a:headEnd/>
            <a:tailEnd/>
          </a:ln>
        </p:spPr>
      </p:pic>
      <p:pic>
        <p:nvPicPr>
          <p:cNvPr id="6" name="Picture 11" descr="жаворонок"/>
          <p:cNvPicPr>
            <a:picLocks noChangeAspect="1" noChangeArrowheads="1"/>
          </p:cNvPicPr>
          <p:nvPr/>
        </p:nvPicPr>
        <p:blipFill>
          <a:blip r:embed="rId4"/>
          <a:srcRect/>
          <a:stretch>
            <a:fillRect/>
          </a:stretch>
        </p:blipFill>
        <p:spPr bwMode="auto">
          <a:xfrm>
            <a:off x="428625" y="2143125"/>
            <a:ext cx="2178050" cy="2592388"/>
          </a:xfrm>
          <a:prstGeom prst="rect">
            <a:avLst/>
          </a:prstGeom>
          <a:noFill/>
          <a:ln w="9525">
            <a:noFill/>
            <a:miter lim="800000"/>
            <a:headEnd/>
            <a:tailEnd/>
          </a:ln>
        </p:spPr>
      </p:pic>
      <p:pic>
        <p:nvPicPr>
          <p:cNvPr id="7" name="Picture 13" descr="сова"/>
          <p:cNvPicPr>
            <a:picLocks noChangeAspect="1" noChangeArrowheads="1"/>
          </p:cNvPicPr>
          <p:nvPr/>
        </p:nvPicPr>
        <p:blipFill>
          <a:blip r:embed="rId5"/>
          <a:srcRect/>
          <a:stretch>
            <a:fillRect/>
          </a:stretch>
        </p:blipFill>
        <p:spPr bwMode="auto">
          <a:xfrm>
            <a:off x="3563938" y="3206750"/>
            <a:ext cx="2152650" cy="2736850"/>
          </a:xfrm>
          <a:prstGeom prst="rect">
            <a:avLst/>
          </a:prstGeom>
          <a:noFill/>
          <a:ln w="9525">
            <a:noFill/>
            <a:miter lim="800000"/>
            <a:headEnd/>
            <a:tailEnd/>
          </a:ln>
        </p:spPr>
      </p:pic>
      <p:sp>
        <p:nvSpPr>
          <p:cNvPr id="8" name="Rectangle 4"/>
          <p:cNvSpPr>
            <a:spLocks noChangeArrowheads="1"/>
          </p:cNvSpPr>
          <p:nvPr/>
        </p:nvSpPr>
        <p:spPr bwMode="auto">
          <a:xfrm>
            <a:off x="6286512" y="4791057"/>
            <a:ext cx="2857488" cy="63818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lnSpc>
                <a:spcPct val="125000"/>
              </a:lnSpc>
              <a:buClr>
                <a:schemeClr val="bg2"/>
              </a:buClr>
              <a:buSzPct val="75000"/>
              <a:buFont typeface="Wingdings" pitchFamily="2" charset="2"/>
              <a:buNone/>
              <a:defRPr/>
            </a:pPr>
            <a:r>
              <a:rPr lang="kk-KZ" sz="3200" b="1" dirty="0"/>
              <a:t>Көгершіндер</a:t>
            </a:r>
            <a:endParaRPr lang="ru-RU" sz="3200" b="1" dirty="0"/>
          </a:p>
        </p:txBody>
      </p:sp>
      <p:sp>
        <p:nvSpPr>
          <p:cNvPr id="9" name="Rectangle 5"/>
          <p:cNvSpPr>
            <a:spLocks noChangeArrowheads="1"/>
          </p:cNvSpPr>
          <p:nvPr/>
        </p:nvSpPr>
        <p:spPr bwMode="auto">
          <a:xfrm>
            <a:off x="2843212" y="6159482"/>
            <a:ext cx="3455987" cy="6985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lnSpc>
                <a:spcPct val="125000"/>
              </a:lnSpc>
              <a:buClr>
                <a:schemeClr val="bg2"/>
              </a:buClr>
              <a:buSzPct val="75000"/>
              <a:buFont typeface="Wingdings" pitchFamily="2" charset="2"/>
              <a:buNone/>
              <a:defRPr/>
            </a:pPr>
            <a:r>
              <a:rPr lang="kk-KZ" sz="3200" b="1" dirty="0" smtClean="0"/>
              <a:t>Үкілер </a:t>
            </a:r>
            <a:r>
              <a:rPr lang="ru-RU" sz="3200" b="1" dirty="0" err="1" smtClean="0"/>
              <a:t>(жапалақ</a:t>
            </a:r>
            <a:r>
              <a:rPr lang="ru-RU" sz="3200" b="1" dirty="0" smtClean="0"/>
              <a:t>)</a:t>
            </a:r>
            <a:endParaRPr lang="ru-RU" sz="3200" b="1" dirty="0"/>
          </a:p>
        </p:txBody>
      </p:sp>
      <p:sp>
        <p:nvSpPr>
          <p:cNvPr id="10" name="Rectangle 8"/>
          <p:cNvSpPr>
            <a:spLocks noChangeArrowheads="1"/>
          </p:cNvSpPr>
          <p:nvPr/>
        </p:nvSpPr>
        <p:spPr bwMode="auto">
          <a:xfrm>
            <a:off x="0" y="4857733"/>
            <a:ext cx="3143240" cy="64294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lnSpc>
                <a:spcPct val="125000"/>
              </a:lnSpc>
              <a:buClr>
                <a:schemeClr val="bg2"/>
              </a:buClr>
              <a:buSzPct val="75000"/>
              <a:buFont typeface="Wingdings" pitchFamily="2" charset="2"/>
              <a:buNone/>
              <a:defRPr/>
            </a:pPr>
            <a:r>
              <a:rPr lang="kk-KZ" sz="3200" b="1" dirty="0"/>
              <a:t>Бозторғайлар</a:t>
            </a:r>
            <a:endParaRPr lang="ru-RU"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Dokuments\Фоны\91979051.jpg"/>
          <p:cNvPicPr>
            <a:picLocks noChangeAspect="1" noChangeArrowheads="1"/>
          </p:cNvPicPr>
          <p:nvPr/>
        </p:nvPicPr>
        <p:blipFill>
          <a:blip r:embed="rId2"/>
          <a:srcRect/>
          <a:stretch>
            <a:fillRect/>
          </a:stretch>
        </p:blipFill>
        <p:spPr bwMode="auto">
          <a:xfrm>
            <a:off x="0" y="0"/>
            <a:ext cx="9137650" cy="6858000"/>
          </a:xfrm>
          <a:prstGeom prst="rect">
            <a:avLst/>
          </a:prstGeom>
          <a:noFill/>
          <a:ln w="9525">
            <a:noFill/>
            <a:miter lim="800000"/>
            <a:headEnd/>
            <a:tailEnd/>
          </a:ln>
        </p:spPr>
      </p:pic>
      <p:pic>
        <p:nvPicPr>
          <p:cNvPr id="21507" name="Picture 2" descr="D:\SOFT\биоритмы\суточная ритмика работоспособности человека.JPG"/>
          <p:cNvPicPr>
            <a:picLocks noChangeAspect="1" noChangeArrowheads="1"/>
          </p:cNvPicPr>
          <p:nvPr/>
        </p:nvPicPr>
        <p:blipFill>
          <a:blip r:embed="rId3"/>
          <a:srcRect/>
          <a:stretch>
            <a:fillRect/>
          </a:stretch>
        </p:blipFill>
        <p:spPr bwMode="auto">
          <a:xfrm>
            <a:off x="285750" y="214313"/>
            <a:ext cx="8286750" cy="5400675"/>
          </a:xfrm>
          <a:prstGeom prst="rect">
            <a:avLst/>
          </a:prstGeom>
          <a:noFill/>
          <a:ln w="9525">
            <a:noFill/>
            <a:miter lim="800000"/>
            <a:headEnd/>
            <a:tailEnd/>
          </a:ln>
        </p:spPr>
      </p:pic>
      <p:sp>
        <p:nvSpPr>
          <p:cNvPr id="4" name="TextBox 3"/>
          <p:cNvSpPr txBox="1"/>
          <p:nvPr/>
        </p:nvSpPr>
        <p:spPr>
          <a:xfrm>
            <a:off x="642910" y="785770"/>
            <a:ext cx="2381267"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kk-KZ" sz="2000" b="1" dirty="0"/>
              <a:t>Бозторғайлар</a:t>
            </a:r>
            <a:endParaRPr lang="ru-RU" sz="2000" b="1" dirty="0"/>
          </a:p>
        </p:txBody>
      </p:sp>
      <p:sp>
        <p:nvSpPr>
          <p:cNvPr id="5" name="TextBox 4"/>
          <p:cNvSpPr txBox="1"/>
          <p:nvPr/>
        </p:nvSpPr>
        <p:spPr>
          <a:xfrm>
            <a:off x="3571868" y="214290"/>
            <a:ext cx="142876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kk-KZ" sz="2000" b="1" dirty="0"/>
              <a:t>Үкілер</a:t>
            </a:r>
            <a:endParaRPr lang="ru-RU" sz="2000" b="1" dirty="0"/>
          </a:p>
        </p:txBody>
      </p:sp>
      <p:sp>
        <p:nvSpPr>
          <p:cNvPr id="6" name="TextBox 5"/>
          <p:cNvSpPr txBox="1"/>
          <p:nvPr/>
        </p:nvSpPr>
        <p:spPr>
          <a:xfrm>
            <a:off x="6500826" y="1000084"/>
            <a:ext cx="2095547"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kk-KZ" sz="2000" b="1" dirty="0"/>
              <a:t>Орташа </a:t>
            </a:r>
          </a:p>
          <a:p>
            <a:pPr algn="ctr">
              <a:defRPr/>
            </a:pPr>
            <a:r>
              <a:rPr lang="kk-KZ" sz="2000" b="1" dirty="0"/>
              <a:t>тип</a:t>
            </a:r>
            <a:endParaRPr lang="ru-RU" sz="2000" b="1" dirty="0"/>
          </a:p>
        </p:txBody>
      </p:sp>
      <p:pic>
        <p:nvPicPr>
          <p:cNvPr id="21517" name="Picture 7" descr="C:\Users\Канат\Desktop\физиологи\bioritm_cheloveka.jpg"/>
          <p:cNvPicPr>
            <a:picLocks noChangeAspect="1" noChangeArrowheads="1"/>
          </p:cNvPicPr>
          <p:nvPr/>
        </p:nvPicPr>
        <p:blipFill>
          <a:blip r:embed="rId4"/>
          <a:srcRect/>
          <a:stretch>
            <a:fillRect/>
          </a:stretch>
        </p:blipFill>
        <p:spPr bwMode="auto">
          <a:xfrm>
            <a:off x="714375" y="5214938"/>
            <a:ext cx="7715250"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Dokuments\Фоны\ElegantSlideMini.jpg"/>
          <p:cNvPicPr>
            <a:picLocks noChangeAspect="1" noChangeArrowheads="1"/>
          </p:cNvPicPr>
          <p:nvPr/>
        </p:nvPicPr>
        <p:blipFill>
          <a:blip r:embed="rId2"/>
          <a:srcRect/>
          <a:stretch>
            <a:fillRect/>
          </a:stretch>
        </p:blipFill>
        <p:spPr bwMode="auto">
          <a:xfrm>
            <a:off x="0" y="0"/>
            <a:ext cx="9144000" cy="6813550"/>
          </a:xfrm>
          <a:prstGeom prst="rect">
            <a:avLst/>
          </a:prstGeom>
          <a:noFill/>
          <a:ln w="9525">
            <a:noFill/>
            <a:miter lim="800000"/>
            <a:headEnd/>
            <a:tailEnd/>
          </a:ln>
        </p:spPr>
      </p:pic>
      <p:sp>
        <p:nvSpPr>
          <p:cNvPr id="22531" name="Rectangle 2"/>
          <p:cNvSpPr>
            <a:spLocks noGrp="1" noChangeArrowheads="1"/>
          </p:cNvSpPr>
          <p:nvPr>
            <p:ph type="title"/>
          </p:nvPr>
        </p:nvSpPr>
        <p:spPr/>
        <p:txBody>
          <a:bodyPr/>
          <a:lstStyle/>
          <a:p>
            <a:pPr eaLnBrk="1" hangingPunct="1"/>
            <a:r>
              <a:rPr lang="kk-KZ" sz="3600" b="1" smtClean="0">
                <a:latin typeface="Arial" charset="0"/>
                <a:cs typeface="Arial" charset="0"/>
              </a:rPr>
              <a:t>“Бозторғайлар” типіне жататын адамдардың сипаттамасы</a:t>
            </a:r>
            <a:endParaRPr lang="ru-RU" sz="4800" smtClean="0">
              <a:latin typeface="Arial" charset="0"/>
              <a:cs typeface="Arial" charset="0"/>
            </a:endParaRPr>
          </a:p>
        </p:txBody>
      </p:sp>
      <p:sp>
        <p:nvSpPr>
          <p:cNvPr id="63491" name="Rectangle 3"/>
          <p:cNvSpPr>
            <a:spLocks noGrp="1" noChangeArrowheads="1"/>
          </p:cNvSpPr>
          <p:nvPr>
            <p:ph type="body" sz="half" idx="1"/>
          </p:nvPr>
        </p:nvSpPr>
        <p:spPr>
          <a:xfrm>
            <a:off x="3492500" y="2170113"/>
            <a:ext cx="5651500" cy="4687887"/>
          </a:xfrm>
        </p:spPr>
        <p:txBody>
          <a:bodyPr/>
          <a:lstStyle/>
          <a:p>
            <a:pPr eaLnBrk="1" hangingPunct="1">
              <a:buFont typeface="Wingdings" pitchFamily="2" charset="2"/>
              <a:buChar char="Ø"/>
            </a:pPr>
            <a:r>
              <a:rPr lang="ru-RU" sz="2000" b="1" dirty="0" err="1" smtClean="0">
                <a:solidFill>
                  <a:srgbClr val="FF0000"/>
                </a:solidFill>
                <a:latin typeface="Arial" charset="0"/>
                <a:cs typeface="Arial" charset="0"/>
              </a:rPr>
              <a:t>Жұмысқа қабілеттіліктің ең жоғары көрсеткіші таңертең;</a:t>
            </a:r>
            <a:endParaRPr lang="ru-RU" sz="2000" b="1" dirty="0" smtClean="0">
              <a:solidFill>
                <a:srgbClr val="FF0000"/>
              </a:solidFill>
              <a:latin typeface="Arial" charset="0"/>
              <a:cs typeface="Arial" charset="0"/>
            </a:endParaRPr>
          </a:p>
          <a:p>
            <a:pPr eaLnBrk="1" hangingPunct="1">
              <a:buFont typeface="Wingdings" pitchFamily="2" charset="2"/>
              <a:buChar char="Ø"/>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Конфликтке</a:t>
            </a:r>
            <a:r>
              <a:rPr lang="ru-RU" sz="2000" b="1" dirty="0" smtClean="0">
                <a:solidFill>
                  <a:srgbClr val="FF0000"/>
                </a:solidFill>
                <a:latin typeface="Arial" charset="0"/>
                <a:cs typeface="Arial" charset="0"/>
              </a:rPr>
              <a:t> </a:t>
            </a:r>
            <a:r>
              <a:rPr lang="ru-RU" sz="2000" b="1" dirty="0" err="1" smtClean="0">
                <a:solidFill>
                  <a:srgbClr val="FF0000"/>
                </a:solidFill>
                <a:latin typeface="Arial" charset="0"/>
                <a:cs typeface="Arial" charset="0"/>
              </a:rPr>
              <a:t>түспеу;</a:t>
            </a:r>
            <a:r>
              <a:rPr lang="ru-RU" sz="2000" b="1" dirty="0" smtClean="0">
                <a:solidFill>
                  <a:srgbClr val="FF0000"/>
                </a:solidFill>
                <a:latin typeface="Arial" charset="0"/>
                <a:cs typeface="Arial" charset="0"/>
              </a:rPr>
              <a:t> </a:t>
            </a:r>
          </a:p>
          <a:p>
            <a:pPr eaLnBrk="1" hangingPunct="1">
              <a:buFont typeface="Arial" charset="0"/>
              <a:buNone/>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Тыныштықты ұнату;</a:t>
            </a:r>
            <a:endParaRPr lang="ru-RU" sz="2000" b="1" dirty="0" smtClean="0">
              <a:solidFill>
                <a:srgbClr val="FF0000"/>
              </a:solidFill>
              <a:latin typeface="Arial" charset="0"/>
              <a:cs typeface="Arial" charset="0"/>
            </a:endParaRPr>
          </a:p>
          <a:p>
            <a:pPr eaLnBrk="1" hangingPunct="1">
              <a:buFont typeface="Wingdings" pitchFamily="2" charset="2"/>
              <a:buChar char="Ø"/>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Өзіне сенімсізділік</a:t>
            </a:r>
            <a:r>
              <a:rPr lang="ru-RU" sz="2000" b="1" dirty="0" smtClean="0">
                <a:solidFill>
                  <a:srgbClr val="FF0000"/>
                </a:solidFill>
                <a:latin typeface="Arial" charset="0"/>
                <a:cs typeface="Arial" charset="0"/>
              </a:rPr>
              <a:t>;</a:t>
            </a:r>
          </a:p>
          <a:p>
            <a:pPr eaLnBrk="1" hangingPunct="1">
              <a:buFont typeface="Wingdings" pitchFamily="2" charset="2"/>
              <a:buChar char="Ø"/>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Психологиялық проблемалардың болуы</a:t>
            </a:r>
            <a:r>
              <a:rPr lang="ru-RU" sz="2000" b="1" dirty="0" smtClean="0">
                <a:solidFill>
                  <a:srgbClr val="FF0000"/>
                </a:solidFill>
                <a:latin typeface="Arial" charset="0"/>
                <a:cs typeface="Arial" charset="0"/>
              </a:rPr>
              <a:t>.</a:t>
            </a:r>
          </a:p>
        </p:txBody>
      </p:sp>
      <p:pic>
        <p:nvPicPr>
          <p:cNvPr id="63492" name="Picture 4" descr="жаворонок"/>
          <p:cNvPicPr>
            <a:picLocks noGrp="1" noChangeAspect="1" noChangeArrowheads="1"/>
          </p:cNvPicPr>
          <p:nvPr>
            <p:ph sz="half" idx="2"/>
          </p:nvPr>
        </p:nvPicPr>
        <p:blipFill>
          <a:blip r:embed="rId3"/>
          <a:srcRect/>
          <a:stretch>
            <a:fillRect/>
          </a:stretch>
        </p:blipFill>
        <p:spPr>
          <a:xfrm>
            <a:off x="250825" y="2276475"/>
            <a:ext cx="3021013" cy="3595688"/>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2000"/>
                                        <p:tgtEl>
                                          <p:spTgt spid="634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491">
                                            <p:txEl>
                                              <p:pRg st="2" end="2"/>
                                            </p:txEl>
                                          </p:spTgt>
                                        </p:tgtEl>
                                        <p:attrNameLst>
                                          <p:attrName>style.visibility</p:attrName>
                                        </p:attrNameLst>
                                      </p:cBhvr>
                                      <p:to>
                                        <p:strVal val="visible"/>
                                      </p:to>
                                    </p:set>
                                    <p:animEffect transition="in" filter="fade">
                                      <p:cBhvr>
                                        <p:cTn id="10" dur="2000"/>
                                        <p:tgtEl>
                                          <p:spTgt spid="6349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491">
                                            <p:txEl>
                                              <p:pRg st="4" end="4"/>
                                            </p:txEl>
                                          </p:spTgt>
                                        </p:tgtEl>
                                        <p:attrNameLst>
                                          <p:attrName>style.visibility</p:attrName>
                                        </p:attrNameLst>
                                      </p:cBhvr>
                                      <p:to>
                                        <p:strVal val="visible"/>
                                      </p:to>
                                    </p:set>
                                    <p:animEffect transition="in" filter="fade">
                                      <p:cBhvr>
                                        <p:cTn id="13" dur="2000"/>
                                        <p:tgtEl>
                                          <p:spTgt spid="6349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491">
                                            <p:txEl>
                                              <p:pRg st="6" end="6"/>
                                            </p:txEl>
                                          </p:spTgt>
                                        </p:tgtEl>
                                        <p:attrNameLst>
                                          <p:attrName>style.visibility</p:attrName>
                                        </p:attrNameLst>
                                      </p:cBhvr>
                                      <p:to>
                                        <p:strVal val="visible"/>
                                      </p:to>
                                    </p:set>
                                    <p:animEffect transition="in" filter="fade">
                                      <p:cBhvr>
                                        <p:cTn id="16" dur="2000"/>
                                        <p:tgtEl>
                                          <p:spTgt spid="63491">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491">
                                            <p:txEl>
                                              <p:pRg st="8" end="8"/>
                                            </p:txEl>
                                          </p:spTgt>
                                        </p:tgtEl>
                                        <p:attrNameLst>
                                          <p:attrName>style.visibility</p:attrName>
                                        </p:attrNameLst>
                                      </p:cBhvr>
                                      <p:to>
                                        <p:strVal val="visible"/>
                                      </p:to>
                                    </p:set>
                                    <p:animEffect transition="in" filter="fade">
                                      <p:cBhvr>
                                        <p:cTn id="19" dur="2000"/>
                                        <p:tgtEl>
                                          <p:spTgt spid="63491">
                                            <p:txEl>
                                              <p:pRg st="8" end="8"/>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63492"/>
                                        </p:tgtEl>
                                        <p:attrNameLst>
                                          <p:attrName>style.visibility</p:attrName>
                                        </p:attrNameLst>
                                      </p:cBhvr>
                                      <p:to>
                                        <p:strVal val="visible"/>
                                      </p:to>
                                    </p:set>
                                    <p:anim calcmode="lin" valueType="num">
                                      <p:cBhvr>
                                        <p:cTn id="22" dur="1000" fill="hold"/>
                                        <p:tgtEl>
                                          <p:spTgt spid="63492"/>
                                        </p:tgtEl>
                                        <p:attrNameLst>
                                          <p:attrName>ppt_w</p:attrName>
                                        </p:attrNameLst>
                                      </p:cBhvr>
                                      <p:tavLst>
                                        <p:tav tm="0">
                                          <p:val>
                                            <p:strVal val="#ppt_w*0.70"/>
                                          </p:val>
                                        </p:tav>
                                        <p:tav tm="100000">
                                          <p:val>
                                            <p:strVal val="#ppt_w"/>
                                          </p:val>
                                        </p:tav>
                                      </p:tavLst>
                                    </p:anim>
                                    <p:anim calcmode="lin" valueType="num">
                                      <p:cBhvr>
                                        <p:cTn id="23" dur="1000" fill="hold"/>
                                        <p:tgtEl>
                                          <p:spTgt spid="63492"/>
                                        </p:tgtEl>
                                        <p:attrNameLst>
                                          <p:attrName>ppt_h</p:attrName>
                                        </p:attrNameLst>
                                      </p:cBhvr>
                                      <p:tavLst>
                                        <p:tav tm="0">
                                          <p:val>
                                            <p:strVal val="#ppt_h"/>
                                          </p:val>
                                        </p:tav>
                                        <p:tav tm="100000">
                                          <p:val>
                                            <p:strVal val="#ppt_h"/>
                                          </p:val>
                                        </p:tav>
                                      </p:tavLst>
                                    </p:anim>
                                    <p:animEffect transition="in" filter="fade">
                                      <p:cBhvr>
                                        <p:cTn id="24" dur="1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Dokuments\Фоны\5851db51-78a7-6910-5d85-bd20632ea764.jpg"/>
          <p:cNvPicPr>
            <a:picLocks noChangeAspect="1" noChangeArrowheads="1"/>
          </p:cNvPicPr>
          <p:nvPr/>
        </p:nvPicPr>
        <p:blipFill>
          <a:blip r:embed="rId2"/>
          <a:srcRect/>
          <a:stretch>
            <a:fillRect/>
          </a:stretch>
        </p:blipFill>
        <p:spPr bwMode="auto">
          <a:xfrm>
            <a:off x="0" y="0"/>
            <a:ext cx="9144000" cy="6877050"/>
          </a:xfrm>
          <a:prstGeom prst="rect">
            <a:avLst/>
          </a:prstGeom>
          <a:noFill/>
          <a:ln w="9525">
            <a:noFill/>
            <a:miter lim="800000"/>
            <a:headEnd/>
            <a:tailEnd/>
          </a:ln>
        </p:spPr>
      </p:pic>
      <p:sp>
        <p:nvSpPr>
          <p:cNvPr id="23555" name="Rectangle 2"/>
          <p:cNvSpPr>
            <a:spLocks noGrp="1" noChangeArrowheads="1"/>
          </p:cNvSpPr>
          <p:nvPr>
            <p:ph type="title"/>
          </p:nvPr>
        </p:nvSpPr>
        <p:spPr>
          <a:xfrm>
            <a:off x="428596" y="21429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kk-KZ" sz="3600" b="1" dirty="0" smtClean="0">
                <a:latin typeface="Arial" charset="0"/>
                <a:cs typeface="Arial" charset="0"/>
              </a:rPr>
              <a:t>“Үкілер” типіне жататын адамдардың сипаттамасы:</a:t>
            </a:r>
            <a:endParaRPr lang="ru-RU" sz="4800" dirty="0" smtClean="0">
              <a:latin typeface="Arial" charset="0"/>
              <a:cs typeface="Arial" charset="0"/>
            </a:endParaRPr>
          </a:p>
        </p:txBody>
      </p:sp>
      <p:sp>
        <p:nvSpPr>
          <p:cNvPr id="64515" name="Rectangle 3"/>
          <p:cNvSpPr>
            <a:spLocks noGrp="1" noChangeArrowheads="1"/>
          </p:cNvSpPr>
          <p:nvPr>
            <p:ph type="body" sz="half" idx="1"/>
          </p:nvPr>
        </p:nvSpPr>
        <p:spPr>
          <a:xfrm>
            <a:off x="214282" y="2071678"/>
            <a:ext cx="5500695" cy="3871912"/>
          </a:xfrm>
        </p:spPr>
        <p:style>
          <a:lnRef idx="2">
            <a:schemeClr val="accent3"/>
          </a:lnRef>
          <a:fillRef idx="1">
            <a:schemeClr val="lt1"/>
          </a:fillRef>
          <a:effectRef idx="0">
            <a:schemeClr val="accent3"/>
          </a:effectRef>
          <a:fontRef idx="minor">
            <a:schemeClr val="dk1"/>
          </a:fontRef>
        </p:style>
        <p:txBody>
          <a:bodyPr/>
          <a:lstStyle/>
          <a:p>
            <a:pPr eaLnBrk="1" hangingPunct="1">
              <a:lnSpc>
                <a:spcPct val="90000"/>
              </a:lnSpc>
              <a:buFont typeface="Wingdings" pitchFamily="2" charset="2"/>
              <a:buChar char="Ø"/>
            </a:pPr>
            <a:r>
              <a:rPr lang="ru-RU" sz="2000" b="1" dirty="0" err="1" smtClean="0">
                <a:latin typeface="Arial" charset="0"/>
                <a:cs typeface="Arial" charset="0"/>
              </a:rPr>
              <a:t>Жұмысқа қабілеттілік уақыты </a:t>
            </a:r>
            <a:r>
              <a:rPr lang="ru-RU" sz="2000" b="1" dirty="0" smtClean="0">
                <a:latin typeface="Arial" charset="0"/>
                <a:cs typeface="Arial" charset="0"/>
              </a:rPr>
              <a:t>– </a:t>
            </a:r>
            <a:r>
              <a:rPr lang="kk-KZ" sz="2000" b="1" dirty="0" smtClean="0">
                <a:latin typeface="Arial" charset="0"/>
                <a:cs typeface="Arial" charset="0"/>
              </a:rPr>
              <a:t>түнде;</a:t>
            </a:r>
            <a:endParaRPr lang="ru-RU" sz="2000" b="1" dirty="0" smtClean="0">
              <a:latin typeface="Arial" charset="0"/>
              <a:cs typeface="Arial" charset="0"/>
            </a:endParaRP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ru-RU" sz="2000" b="1" dirty="0" smtClean="0">
                <a:latin typeface="Arial" charset="0"/>
                <a:cs typeface="Arial" charset="0"/>
              </a:rPr>
              <a:t>Режим </a:t>
            </a:r>
            <a:r>
              <a:rPr lang="ru-RU" sz="2000" b="1" dirty="0" err="1" smtClean="0">
                <a:latin typeface="Arial" charset="0"/>
                <a:cs typeface="Arial" charset="0"/>
              </a:rPr>
              <a:t>өзгеруіне </a:t>
            </a:r>
            <a:r>
              <a:rPr lang="ru-RU" sz="2000" b="1" dirty="0" smtClean="0">
                <a:latin typeface="Arial" charset="0"/>
                <a:cs typeface="Arial" charset="0"/>
              </a:rPr>
              <a:t>тез </a:t>
            </a:r>
            <a:r>
              <a:rPr lang="ru-RU" sz="2000" b="1" dirty="0" err="1" smtClean="0">
                <a:latin typeface="Arial" charset="0"/>
                <a:cs typeface="Arial" charset="0"/>
              </a:rPr>
              <a:t>бейімделеді</a:t>
            </a:r>
            <a:r>
              <a:rPr lang="ru-RU" sz="2000" b="1" dirty="0" smtClean="0">
                <a:latin typeface="Arial" charset="0"/>
                <a:cs typeface="Arial" charset="0"/>
              </a:rPr>
              <a:t>;</a:t>
            </a: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ru-RU" sz="2000" b="1" dirty="0" err="1" smtClean="0">
                <a:latin typeface="Arial" charset="0"/>
                <a:cs typeface="Arial" charset="0"/>
              </a:rPr>
              <a:t>Қиыншылықтар </a:t>
            </a:r>
            <a:r>
              <a:rPr lang="ru-RU" sz="2000" b="1" dirty="0" smtClean="0">
                <a:latin typeface="Arial" charset="0"/>
                <a:cs typeface="Arial" charset="0"/>
              </a:rPr>
              <a:t>мен </a:t>
            </a:r>
            <a:r>
              <a:rPr lang="ru-RU" sz="2000" b="1" dirty="0" err="1" smtClean="0">
                <a:latin typeface="Arial" charset="0"/>
                <a:cs typeface="Arial" charset="0"/>
              </a:rPr>
              <a:t>эмоциональды</a:t>
            </a:r>
            <a:r>
              <a:rPr lang="ru-RU" sz="2000" b="1" dirty="0" smtClean="0">
                <a:latin typeface="Arial" charset="0"/>
                <a:cs typeface="Arial" charset="0"/>
              </a:rPr>
              <a:t> </a:t>
            </a:r>
            <a:r>
              <a:rPr lang="ru-RU" sz="2000" b="1" dirty="0" err="1" smtClean="0">
                <a:latin typeface="Arial" charset="0"/>
                <a:cs typeface="Arial" charset="0"/>
              </a:rPr>
              <a:t>жағдайларды оңай өткізеді</a:t>
            </a:r>
            <a:r>
              <a:rPr lang="ru-RU" sz="2000" b="1" dirty="0" smtClean="0">
                <a:latin typeface="Arial" charset="0"/>
                <a:cs typeface="Arial" charset="0"/>
              </a:rPr>
              <a:t>;</a:t>
            </a: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ru-RU" sz="2000" b="1" dirty="0" err="1" smtClean="0">
                <a:latin typeface="Arial" charset="0"/>
                <a:cs typeface="Arial" charset="0"/>
              </a:rPr>
              <a:t>Көп жағдайда экстроверттер</a:t>
            </a:r>
            <a:r>
              <a:rPr lang="ru-RU" sz="2000" b="1" dirty="0" smtClean="0">
                <a:latin typeface="Arial" charset="0"/>
                <a:cs typeface="Arial" charset="0"/>
              </a:rPr>
              <a:t> </a:t>
            </a:r>
            <a:r>
              <a:rPr lang="ru-RU" sz="2000" b="1" dirty="0" err="1" smtClean="0">
                <a:latin typeface="Arial" charset="0"/>
                <a:cs typeface="Arial" charset="0"/>
              </a:rPr>
              <a:t>болып</a:t>
            </a:r>
            <a:r>
              <a:rPr lang="ru-RU" sz="2000" b="1" dirty="0" smtClean="0">
                <a:latin typeface="Arial" charset="0"/>
                <a:cs typeface="Arial" charset="0"/>
              </a:rPr>
              <a:t> </a:t>
            </a:r>
            <a:r>
              <a:rPr lang="ru-RU" sz="2000" b="1" dirty="0" err="1" smtClean="0">
                <a:latin typeface="Arial" charset="0"/>
                <a:cs typeface="Arial" charset="0"/>
              </a:rPr>
              <a:t>табылады</a:t>
            </a:r>
            <a:r>
              <a:rPr lang="ru-RU" sz="2000" b="1" dirty="0" smtClean="0">
                <a:latin typeface="Arial" charset="0"/>
                <a:cs typeface="Arial" charset="0"/>
              </a:rPr>
              <a:t>;</a:t>
            </a: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kk-KZ" sz="2000" b="1" dirty="0" smtClean="0">
                <a:latin typeface="Arial" charset="0"/>
                <a:cs typeface="Arial" charset="0"/>
              </a:rPr>
              <a:t>Стресске төзімді;</a:t>
            </a:r>
            <a:endParaRPr lang="ru-RU" sz="2000" b="1" dirty="0" smtClean="0">
              <a:latin typeface="Arial" charset="0"/>
              <a:cs typeface="Arial" charset="0"/>
            </a:endParaRPr>
          </a:p>
        </p:txBody>
      </p:sp>
      <p:pic>
        <p:nvPicPr>
          <p:cNvPr id="64517" name="Picture 5" descr="сова"/>
          <p:cNvPicPr>
            <a:picLocks noGrp="1" noChangeAspect="1" noChangeArrowheads="1"/>
          </p:cNvPicPr>
          <p:nvPr>
            <p:ph sz="half" idx="2"/>
          </p:nvPr>
        </p:nvPicPr>
        <p:blipFill>
          <a:blip r:embed="rId3"/>
          <a:srcRect/>
          <a:stretch>
            <a:fillRect/>
          </a:stretch>
        </p:blipFill>
        <p:spPr>
          <a:xfrm>
            <a:off x="5929313" y="1785926"/>
            <a:ext cx="3071843" cy="4500574"/>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515">
                                            <p:bg/>
                                          </p:spTgt>
                                        </p:tgtEl>
                                        <p:attrNameLst>
                                          <p:attrName>style.visibility</p:attrName>
                                        </p:attrNameLst>
                                      </p:cBhvr>
                                      <p:to>
                                        <p:strVal val="visible"/>
                                      </p:to>
                                    </p:set>
                                    <p:animEffect transition="in" filter="fade">
                                      <p:cBhvr>
                                        <p:cTn id="7" dur="1000"/>
                                        <p:tgtEl>
                                          <p:spTgt spid="645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fade">
                                      <p:cBhvr>
                                        <p:cTn id="12" dur="1000"/>
                                        <p:tgtEl>
                                          <p:spTgt spid="645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fade">
                                      <p:cBhvr>
                                        <p:cTn id="15" dur="1000"/>
                                        <p:tgtEl>
                                          <p:spTgt spid="645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515">
                                            <p:txEl>
                                              <p:pRg st="4" end="4"/>
                                            </p:txEl>
                                          </p:spTgt>
                                        </p:tgtEl>
                                        <p:attrNameLst>
                                          <p:attrName>style.visibility</p:attrName>
                                        </p:attrNameLst>
                                      </p:cBhvr>
                                      <p:to>
                                        <p:strVal val="visible"/>
                                      </p:to>
                                    </p:set>
                                    <p:animEffect transition="in" filter="fade">
                                      <p:cBhvr>
                                        <p:cTn id="18" dur="1000"/>
                                        <p:tgtEl>
                                          <p:spTgt spid="6451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515">
                                            <p:txEl>
                                              <p:pRg st="6" end="6"/>
                                            </p:txEl>
                                          </p:spTgt>
                                        </p:tgtEl>
                                        <p:attrNameLst>
                                          <p:attrName>style.visibility</p:attrName>
                                        </p:attrNameLst>
                                      </p:cBhvr>
                                      <p:to>
                                        <p:strVal val="visible"/>
                                      </p:to>
                                    </p:set>
                                    <p:animEffect transition="in" filter="fade">
                                      <p:cBhvr>
                                        <p:cTn id="21" dur="1000"/>
                                        <p:tgtEl>
                                          <p:spTgt spid="64515">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4515">
                                            <p:txEl>
                                              <p:pRg st="8" end="8"/>
                                            </p:txEl>
                                          </p:spTgt>
                                        </p:tgtEl>
                                        <p:attrNameLst>
                                          <p:attrName>style.visibility</p:attrName>
                                        </p:attrNameLst>
                                      </p:cBhvr>
                                      <p:to>
                                        <p:strVal val="visible"/>
                                      </p:to>
                                    </p:set>
                                    <p:animEffect transition="in" filter="fade">
                                      <p:cBhvr>
                                        <p:cTn id="26" dur="1000"/>
                                        <p:tgtEl>
                                          <p:spTgt spid="64515">
                                            <p:txEl>
                                              <p:pRg st="8" end="8"/>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64517"/>
                                        </p:tgtEl>
                                        <p:attrNameLst>
                                          <p:attrName>style.visibility</p:attrName>
                                        </p:attrNameLst>
                                      </p:cBhvr>
                                      <p:to>
                                        <p:strVal val="visible"/>
                                      </p:to>
                                    </p:set>
                                    <p:anim calcmode="lin" valueType="num">
                                      <p:cBhvr>
                                        <p:cTn id="29" dur="1000" fill="hold"/>
                                        <p:tgtEl>
                                          <p:spTgt spid="64517"/>
                                        </p:tgtEl>
                                        <p:attrNameLst>
                                          <p:attrName>ppt_w</p:attrName>
                                        </p:attrNameLst>
                                      </p:cBhvr>
                                      <p:tavLst>
                                        <p:tav tm="0">
                                          <p:val>
                                            <p:strVal val="#ppt_w*0.70"/>
                                          </p:val>
                                        </p:tav>
                                        <p:tav tm="100000">
                                          <p:val>
                                            <p:strVal val="#ppt_w"/>
                                          </p:val>
                                        </p:tav>
                                      </p:tavLst>
                                    </p:anim>
                                    <p:anim calcmode="lin" valueType="num">
                                      <p:cBhvr>
                                        <p:cTn id="30" dur="1000" fill="hold"/>
                                        <p:tgtEl>
                                          <p:spTgt spid="64517"/>
                                        </p:tgtEl>
                                        <p:attrNameLst>
                                          <p:attrName>ppt_h</p:attrName>
                                        </p:attrNameLst>
                                      </p:cBhvr>
                                      <p:tavLst>
                                        <p:tav tm="0">
                                          <p:val>
                                            <p:strVal val="#ppt_h"/>
                                          </p:val>
                                        </p:tav>
                                        <p:tav tm="100000">
                                          <p:val>
                                            <p:strVal val="#ppt_h"/>
                                          </p:val>
                                        </p:tav>
                                      </p:tavLst>
                                    </p:anim>
                                    <p:animEffect transition="in" filter="fade">
                                      <p:cBhvr>
                                        <p:cTn id="31" dur="1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00034" y="357166"/>
            <a:ext cx="8229600" cy="1371600"/>
          </a:xfrm>
        </p:spPr>
        <p:txBody>
          <a:bodyPr/>
          <a:lstStyle/>
          <a:p>
            <a:pPr eaLnBrk="1" hangingPunct="1"/>
            <a:r>
              <a:rPr lang="kk-KZ" sz="3200" b="1" dirty="0" smtClean="0">
                <a:solidFill>
                  <a:srgbClr val="990000"/>
                </a:solidFill>
                <a:latin typeface="Arial" charset="0"/>
                <a:cs typeface="Arial" charset="0"/>
              </a:rPr>
              <a:t>“Көгершіндер” типіне жататын адамдардың сипаттамасы:</a:t>
            </a:r>
            <a:endParaRPr lang="ru-RU" dirty="0" smtClean="0">
              <a:solidFill>
                <a:srgbClr val="990000"/>
              </a:solidFill>
              <a:latin typeface="Arial" charset="0"/>
              <a:cs typeface="Arial" charset="0"/>
            </a:endParaRPr>
          </a:p>
        </p:txBody>
      </p:sp>
      <p:sp>
        <p:nvSpPr>
          <p:cNvPr id="66563" name="Rectangle 3"/>
          <p:cNvSpPr>
            <a:spLocks noGrp="1" noChangeArrowheads="1"/>
          </p:cNvSpPr>
          <p:nvPr>
            <p:ph type="body" sz="half" idx="1"/>
          </p:nvPr>
        </p:nvSpPr>
        <p:spPr>
          <a:xfrm>
            <a:off x="3786182" y="2428868"/>
            <a:ext cx="5000625" cy="2928958"/>
          </a:xfrm>
        </p:spPr>
        <p:style>
          <a:lnRef idx="2">
            <a:schemeClr val="accent3"/>
          </a:lnRef>
          <a:fillRef idx="1">
            <a:schemeClr val="lt1"/>
          </a:fillRef>
          <a:effectRef idx="0">
            <a:schemeClr val="accent3"/>
          </a:effectRef>
          <a:fontRef idx="minor">
            <a:schemeClr val="dk1"/>
          </a:fontRef>
        </p:style>
        <p:txBody>
          <a:bodyPr>
            <a:noAutofit/>
          </a:bodyPr>
          <a:lstStyle/>
          <a:p>
            <a:pPr algn="just" eaLnBrk="1" hangingPunct="1">
              <a:buFont typeface="Wingdings" pitchFamily="2" charset="2"/>
              <a:buChar char="Ø"/>
            </a:pPr>
            <a:r>
              <a:rPr lang="ru-RU" sz="2400" b="1" dirty="0" err="1" smtClean="0">
                <a:solidFill>
                  <a:schemeClr val="tx1"/>
                </a:solidFill>
                <a:latin typeface="Times New Roman" pitchFamily="18" charset="0"/>
                <a:cs typeface="Times New Roman" pitchFamily="18" charset="0"/>
              </a:rPr>
              <a:t>Биоырғақтық көрсеткіштері «үкілер» </a:t>
            </a:r>
            <a:r>
              <a:rPr lang="ru-RU" sz="2400" b="1" dirty="0" smtClean="0">
                <a:solidFill>
                  <a:schemeClr val="tx1"/>
                </a:solidFill>
                <a:latin typeface="Times New Roman" pitchFamily="18" charset="0"/>
                <a:cs typeface="Times New Roman" pitchFamily="18" charset="0"/>
              </a:rPr>
              <a:t>мен «</a:t>
            </a:r>
            <a:r>
              <a:rPr lang="ru-RU" sz="2400" b="1" dirty="0" err="1" smtClean="0">
                <a:solidFill>
                  <a:schemeClr val="tx1"/>
                </a:solidFill>
                <a:latin typeface="Times New Roman" pitchFamily="18" charset="0"/>
                <a:cs typeface="Times New Roman" pitchFamily="18" charset="0"/>
              </a:rPr>
              <a:t>бозторғайлар</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аралығына сәйкес келеді</a:t>
            </a:r>
            <a:r>
              <a:rPr lang="ru-RU" sz="2400" b="1" dirty="0" smtClean="0">
                <a:solidFill>
                  <a:schemeClr val="tx1"/>
                </a:solidFill>
                <a:latin typeface="Times New Roman" pitchFamily="18" charset="0"/>
                <a:cs typeface="Times New Roman" pitchFamily="18" charset="0"/>
              </a:rPr>
              <a:t>;</a:t>
            </a:r>
          </a:p>
          <a:p>
            <a:pPr algn="just" eaLnBrk="1" hangingPunct="1">
              <a:buFont typeface="Wingdings" pitchFamily="2" charset="2"/>
              <a:buChar char="Ø"/>
            </a:pPr>
            <a:endParaRPr lang="ru-RU" sz="2400" b="1" dirty="0" smtClean="0">
              <a:solidFill>
                <a:schemeClr val="tx1"/>
              </a:solidFill>
              <a:latin typeface="Times New Roman" pitchFamily="18" charset="0"/>
              <a:cs typeface="Times New Roman" pitchFamily="18" charset="0"/>
            </a:endParaRPr>
          </a:p>
          <a:p>
            <a:pPr algn="just" eaLnBrk="1" hangingPunct="1">
              <a:buFont typeface="Wingdings" pitchFamily="2" charset="2"/>
              <a:buChar char="Ø"/>
            </a:pPr>
            <a:r>
              <a:rPr lang="ru-RU" sz="2400" b="1" dirty="0" err="1" smtClean="0">
                <a:solidFill>
                  <a:schemeClr val="tx1"/>
                </a:solidFill>
                <a:latin typeface="Times New Roman" pitchFamily="18" charset="0"/>
                <a:cs typeface="Times New Roman" pitchFamily="18" charset="0"/>
              </a:rPr>
              <a:t>Физиологиялық белсенділігі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күндізгі уақыттарға </a:t>
            </a:r>
            <a:r>
              <a:rPr lang="ru-RU" sz="2400" b="1" dirty="0" smtClean="0">
                <a:solidFill>
                  <a:schemeClr val="tx1"/>
                </a:solidFill>
                <a:latin typeface="Times New Roman" pitchFamily="18" charset="0"/>
                <a:cs typeface="Times New Roman" pitchFamily="18" charset="0"/>
              </a:rPr>
              <a:t>тура </a:t>
            </a:r>
            <a:r>
              <a:rPr lang="ru-RU" sz="2400" b="1" dirty="0" err="1" smtClean="0">
                <a:solidFill>
                  <a:schemeClr val="tx1"/>
                </a:solidFill>
                <a:latin typeface="Times New Roman" pitchFamily="18" charset="0"/>
                <a:cs typeface="Times New Roman" pitchFamily="18" charset="0"/>
              </a:rPr>
              <a:t>келеді</a:t>
            </a:r>
            <a:r>
              <a:rPr lang="ru-RU" sz="2400" b="1" dirty="0" smtClean="0">
                <a:solidFill>
                  <a:schemeClr val="tx1"/>
                </a:solidFill>
                <a:latin typeface="Times New Roman" pitchFamily="18" charset="0"/>
                <a:cs typeface="Times New Roman" pitchFamily="18" charset="0"/>
              </a:rPr>
              <a:t>.</a:t>
            </a:r>
          </a:p>
        </p:txBody>
      </p:sp>
      <p:pic>
        <p:nvPicPr>
          <p:cNvPr id="66564" name="Picture 4" descr="голубь"/>
          <p:cNvPicPr>
            <a:picLocks noGrp="1" noChangeAspect="1" noChangeArrowheads="1"/>
          </p:cNvPicPr>
          <p:nvPr>
            <p:ph sz="half" idx="2"/>
          </p:nvPr>
        </p:nvPicPr>
        <p:blipFill>
          <a:blip r:embed="rId2"/>
          <a:srcRect/>
          <a:stretch>
            <a:fillRect/>
          </a:stretch>
        </p:blipFill>
        <p:spPr>
          <a:xfrm>
            <a:off x="500063" y="2000250"/>
            <a:ext cx="2928937" cy="365442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563">
                                            <p:bg/>
                                          </p:spTgt>
                                        </p:tgtEl>
                                        <p:attrNameLst>
                                          <p:attrName>style.visibility</p:attrName>
                                        </p:attrNameLst>
                                      </p:cBhvr>
                                      <p:to>
                                        <p:strVal val="visible"/>
                                      </p:to>
                                    </p:set>
                                    <p:animEffect transition="in" filter="fade">
                                      <p:cBhvr>
                                        <p:cTn id="7" dur="1000"/>
                                        <p:tgtEl>
                                          <p:spTgt spid="6656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fade">
                                      <p:cBhvr>
                                        <p:cTn id="12" dur="1000"/>
                                        <p:tgtEl>
                                          <p:spTgt spid="6656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animEffect transition="in" filter="fade">
                                      <p:cBhvr>
                                        <p:cTn id="15" dur="1000"/>
                                        <p:tgtEl>
                                          <p:spTgt spid="66563">
                                            <p:txEl>
                                              <p:pRg st="2" end="2"/>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66564"/>
                                        </p:tgtEl>
                                        <p:attrNameLst>
                                          <p:attrName>style.visibility</p:attrName>
                                        </p:attrNameLst>
                                      </p:cBhvr>
                                      <p:to>
                                        <p:strVal val="visible"/>
                                      </p:to>
                                    </p:set>
                                    <p:anim calcmode="lin" valueType="num">
                                      <p:cBhvr>
                                        <p:cTn id="18" dur="1000" fill="hold"/>
                                        <p:tgtEl>
                                          <p:spTgt spid="66564"/>
                                        </p:tgtEl>
                                        <p:attrNameLst>
                                          <p:attrName>ppt_w</p:attrName>
                                        </p:attrNameLst>
                                      </p:cBhvr>
                                      <p:tavLst>
                                        <p:tav tm="0">
                                          <p:val>
                                            <p:strVal val="#ppt_w*0.70"/>
                                          </p:val>
                                        </p:tav>
                                        <p:tav tm="100000">
                                          <p:val>
                                            <p:strVal val="#ppt_w"/>
                                          </p:val>
                                        </p:tav>
                                      </p:tavLst>
                                    </p:anim>
                                    <p:anim calcmode="lin" valueType="num">
                                      <p:cBhvr>
                                        <p:cTn id="19" dur="1000" fill="hold"/>
                                        <p:tgtEl>
                                          <p:spTgt spid="66564"/>
                                        </p:tgtEl>
                                        <p:attrNameLst>
                                          <p:attrName>ppt_h</p:attrName>
                                        </p:attrNameLst>
                                      </p:cBhvr>
                                      <p:tavLst>
                                        <p:tav tm="0">
                                          <p:val>
                                            <p:strVal val="#ppt_h"/>
                                          </p:val>
                                        </p:tav>
                                        <p:tav tm="100000">
                                          <p:val>
                                            <p:strVal val="#ppt_h"/>
                                          </p:val>
                                        </p:tav>
                                      </p:tavLst>
                                    </p:anim>
                                    <p:animEffect transition="in" filter="fade">
                                      <p:cBhvr>
                                        <p:cTn id="20" dur="1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6000" dirty="0" smtClean="0"/>
              <a:t>Қорытынды</a:t>
            </a:r>
            <a:endParaRPr lang="ru-RU" sz="6000" dirty="0"/>
          </a:p>
        </p:txBody>
      </p:sp>
      <p:sp>
        <p:nvSpPr>
          <p:cNvPr id="3" name="Содержимое 2"/>
          <p:cNvSpPr>
            <a:spLocks noGrp="1"/>
          </p:cNvSpPr>
          <p:nvPr>
            <p:ph idx="1"/>
          </p:nvPr>
        </p:nvSpPr>
        <p:spPr>
          <a:xfrm>
            <a:off x="500034" y="2000240"/>
            <a:ext cx="7239000" cy="3462658"/>
          </a:xfrm>
        </p:spPr>
        <p:style>
          <a:lnRef idx="2">
            <a:schemeClr val="accent1"/>
          </a:lnRef>
          <a:fillRef idx="1">
            <a:schemeClr val="lt1"/>
          </a:fillRef>
          <a:effectRef idx="0">
            <a:schemeClr val="accent1"/>
          </a:effectRef>
          <a:fontRef idx="minor">
            <a:schemeClr val="dk1"/>
          </a:fontRef>
        </p:style>
        <p:txBody>
          <a:bodyPr/>
          <a:lstStyle/>
          <a:p>
            <a:pPr algn="just"/>
            <a:r>
              <a:rPr lang="kk-KZ" dirty="0" smtClean="0">
                <a:latin typeface="Times New Roman" pitchFamily="18" charset="0"/>
                <a:cs typeface="Times New Roman" pitchFamily="18" charset="0"/>
              </a:rPr>
              <a:t>Сонымен, қорыта келгенде, физикалық сағат пен биологиялық сағаттың үйлесімділігі барлық организмдерде кездеседі. Организмдегі барлық мүшелер мен жүйелер биологиялық сағатқа байланысты қызметтерін жүзеге асырады. Биологиялық сағаттың бұзылуы ағзаның әр түрлі патологиялық ауруларына алып келуі мүмкін.</a:t>
            </a: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0"/>
            <a:ext cx="8229600" cy="714356"/>
          </a:xfrm>
          <a:prstGeom prst="rect">
            <a:avLst/>
          </a:prstGeom>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ru-RU" sz="4000" b="1" kern="0" dirty="0">
                <a:solidFill>
                  <a:schemeClr val="bg1"/>
                </a:solidFill>
                <a:latin typeface="Arial" pitchFamily="34" charset="0"/>
                <a:ea typeface="+mj-ea"/>
                <a:cs typeface="Arial" pitchFamily="34" charset="0"/>
              </a:rPr>
              <a:t>Тест </a:t>
            </a:r>
          </a:p>
        </p:txBody>
      </p:sp>
      <p:sp>
        <p:nvSpPr>
          <p:cNvPr id="3" name="Rectangle 3"/>
          <p:cNvSpPr txBox="1">
            <a:spLocks noChangeArrowheads="1"/>
          </p:cNvSpPr>
          <p:nvPr/>
        </p:nvSpPr>
        <p:spPr>
          <a:xfrm>
            <a:off x="357188" y="928688"/>
            <a:ext cx="8424862" cy="1143000"/>
          </a:xfrm>
          <a:prstGeom prst="rect">
            <a:avLst/>
          </a:prstGeom>
        </p:spPr>
        <p:style>
          <a:lnRef idx="2">
            <a:schemeClr val="accent4"/>
          </a:lnRef>
          <a:fillRef idx="1">
            <a:schemeClr val="lt1"/>
          </a:fillRef>
          <a:effectRef idx="0">
            <a:schemeClr val="accent4"/>
          </a:effectRef>
          <a:fontRef idx="minor">
            <a:schemeClr val="dk1"/>
          </a:fontRef>
        </p:style>
        <p:txBody>
          <a:bodyPr/>
          <a:lstStyle/>
          <a:p>
            <a:pPr marL="342900" indent="-342900" algn="just" eaLnBrk="1" hangingPunct="1">
              <a:lnSpc>
                <a:spcPct val="90000"/>
              </a:lnSpc>
              <a:spcBef>
                <a:spcPct val="20000"/>
              </a:spcBef>
              <a:buClr>
                <a:schemeClr val="folHlink"/>
              </a:buClr>
              <a:buSzPct val="90000"/>
              <a:defRPr/>
            </a:pPr>
            <a:r>
              <a:rPr lang="ru-RU" sz="2400" b="1" kern="0" dirty="0">
                <a:latin typeface="Times New Roman" pitchFamily="18" charset="0"/>
                <a:cs typeface="Times New Roman" pitchFamily="18" charset="0"/>
              </a:rPr>
              <a:t>          </a:t>
            </a:r>
            <a:r>
              <a:rPr lang="ru-RU" sz="2400" b="1" kern="0" dirty="0" err="1">
                <a:latin typeface="Times New Roman" pitchFamily="18" charset="0"/>
                <a:cs typeface="Times New Roman" pitchFamily="18" charset="0"/>
              </a:rPr>
              <a:t>Бүгінгі күн бойынша</a:t>
            </a:r>
            <a:r>
              <a:rPr lang="ru-RU" sz="2400" b="1" kern="0" dirty="0">
                <a:latin typeface="Times New Roman" pitchFamily="18" charset="0"/>
                <a:cs typeface="Times New Roman" pitchFamily="18" charset="0"/>
              </a:rPr>
              <a:t> </a:t>
            </a:r>
            <a:r>
              <a:rPr lang="ru-RU" sz="2400" b="1" kern="0" dirty="0" err="1">
                <a:latin typeface="Times New Roman" pitchFamily="18" charset="0"/>
                <a:cs typeface="Times New Roman" pitchFamily="18" charset="0"/>
              </a:rPr>
              <a:t>өзіңіздің физикалық жағдайыңызды, көңіл күйіңізді және оқу қабілеттілігіңізді аныңтаңыз.</a:t>
            </a:r>
            <a:r>
              <a:rPr lang="ru-RU" sz="2400" b="1" kern="0" dirty="0">
                <a:latin typeface="Times New Roman" pitchFamily="18" charset="0"/>
                <a:cs typeface="Times New Roman" pitchFamily="18" charset="0"/>
              </a:rPr>
              <a:t> </a:t>
            </a:r>
          </a:p>
        </p:txBody>
      </p:sp>
      <p:grpSp>
        <p:nvGrpSpPr>
          <p:cNvPr id="4" name="Группа 83"/>
          <p:cNvGrpSpPr>
            <a:grpSpLocks/>
          </p:cNvGrpSpPr>
          <p:nvPr/>
        </p:nvGrpSpPr>
        <p:grpSpPr bwMode="auto">
          <a:xfrm>
            <a:off x="285750" y="2205038"/>
            <a:ext cx="8643968" cy="4070350"/>
            <a:chOff x="454030" y="1125538"/>
            <a:chExt cx="8643290" cy="4071234"/>
          </a:xfrm>
        </p:grpSpPr>
        <p:sp>
          <p:nvSpPr>
            <p:cNvPr id="12293" name="Rectangle 5"/>
            <p:cNvSpPr>
              <a:spLocks noChangeArrowheads="1"/>
            </p:cNvSpPr>
            <p:nvPr/>
          </p:nvSpPr>
          <p:spPr bwMode="auto">
            <a:xfrm>
              <a:off x="454030" y="4365625"/>
              <a:ext cx="2285821" cy="831147"/>
            </a:xfrm>
            <a:custGeom>
              <a:avLst/>
              <a:gdLst>
                <a:gd name="T0" fmla="*/ 0 w 2162175"/>
                <a:gd name="T1" fmla="*/ 0 h 822325"/>
                <a:gd name="T2" fmla="*/ 2162175 w 2162175"/>
                <a:gd name="T3" fmla="*/ 0 h 822325"/>
                <a:gd name="T4" fmla="*/ 2162175 w 2162175"/>
                <a:gd name="T5" fmla="*/ 822325 h 822325"/>
                <a:gd name="T6" fmla="*/ 0 w 2162175"/>
                <a:gd name="T7" fmla="*/ 822325 h 822325"/>
                <a:gd name="T8" fmla="*/ 0 w 2162175"/>
                <a:gd name="T9" fmla="*/ 0 h 822325"/>
                <a:gd name="T10" fmla="*/ 0 60000 65536"/>
                <a:gd name="T11" fmla="*/ 0 60000 65536"/>
                <a:gd name="T12" fmla="*/ 0 60000 65536"/>
                <a:gd name="T13" fmla="*/ 0 60000 65536"/>
                <a:gd name="T14" fmla="*/ 0 60000 65536"/>
                <a:gd name="T15" fmla="*/ 0 w 2162175"/>
                <a:gd name="T16" fmla="*/ 0 h 822325"/>
                <a:gd name="T17" fmla="*/ 2162175 w 2162175"/>
                <a:gd name="T18" fmla="*/ 822325 h 822325"/>
              </a:gdLst>
              <a:ahLst/>
              <a:cxnLst>
                <a:cxn ang="T10">
                  <a:pos x="T0" y="T1"/>
                </a:cxn>
                <a:cxn ang="T11">
                  <a:pos x="T2" y="T3"/>
                </a:cxn>
                <a:cxn ang="T12">
                  <a:pos x="T4" y="T5"/>
                </a:cxn>
                <a:cxn ang="T13">
                  <a:pos x="T6" y="T7"/>
                </a:cxn>
                <a:cxn ang="T14">
                  <a:pos x="T8" y="T9"/>
                </a:cxn>
              </a:cxnLst>
              <a:rect l="T15" t="T16" r="T17" b="T18"/>
              <a:pathLst>
                <a:path w="2162175" h="822325">
                  <a:moveTo>
                    <a:pt x="0" y="0"/>
                  </a:moveTo>
                  <a:lnTo>
                    <a:pt x="2162175" y="0"/>
                  </a:lnTo>
                  <a:lnTo>
                    <a:pt x="2162175" y="822325"/>
                  </a:lnTo>
                  <a:lnTo>
                    <a:pt x="0" y="822325"/>
                  </a:lnTo>
                  <a:lnTo>
                    <a:pt x="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defRPr/>
              </a:pPr>
              <a:r>
                <a:rPr lang="ru-RU" sz="2400" b="1" kern="0" dirty="0" err="1">
                  <a:solidFill>
                    <a:schemeClr val="tx1"/>
                  </a:solidFill>
                  <a:latin typeface="Times New Roman" pitchFamily="18" charset="0"/>
                  <a:cs typeface="Times New Roman" pitchFamily="18" charset="0"/>
                </a:rPr>
                <a:t>Ф</a:t>
              </a:r>
              <a:r>
                <a:rPr lang="ru-RU" sz="2400" b="1" kern="0" dirty="0" err="1" smtClean="0">
                  <a:solidFill>
                    <a:schemeClr val="tx1"/>
                  </a:solidFill>
                  <a:latin typeface="Times New Roman" pitchFamily="18" charset="0"/>
                  <a:cs typeface="Times New Roman" pitchFamily="18" charset="0"/>
                </a:rPr>
                <a:t>изикалық </a:t>
              </a:r>
              <a:r>
                <a:rPr lang="ru-RU" sz="2400" b="1" kern="0" dirty="0" err="1">
                  <a:solidFill>
                    <a:schemeClr val="tx1"/>
                  </a:solidFill>
                  <a:latin typeface="Times New Roman" pitchFamily="18" charset="0"/>
                  <a:cs typeface="Times New Roman" pitchFamily="18" charset="0"/>
                </a:rPr>
                <a:t>жағдайыңыз</a:t>
              </a:r>
              <a:endParaRPr lang="ru-RU" altLang="ru-RU" sz="2400" b="1" dirty="0">
                <a:solidFill>
                  <a:schemeClr val="tx1"/>
                </a:solidFill>
                <a:latin typeface="Times New Roman" pitchFamily="18" charset="0"/>
                <a:cs typeface="Times New Roman" pitchFamily="18" charset="0"/>
              </a:endParaRPr>
            </a:p>
          </p:txBody>
        </p:sp>
        <p:sp>
          <p:nvSpPr>
            <p:cNvPr id="12294" name="Rectangle 6"/>
            <p:cNvSpPr>
              <a:spLocks noChangeArrowheads="1"/>
            </p:cNvSpPr>
            <p:nvPr/>
          </p:nvSpPr>
          <p:spPr bwMode="auto">
            <a:xfrm>
              <a:off x="6382878" y="4365624"/>
              <a:ext cx="2714442" cy="831147"/>
            </a:xfrm>
            <a:custGeom>
              <a:avLst/>
              <a:gdLst>
                <a:gd name="T0" fmla="*/ 0 w 3025775"/>
                <a:gd name="T1" fmla="*/ 0 h 822325"/>
                <a:gd name="T2" fmla="*/ 3377840 w 3025775"/>
                <a:gd name="T3" fmla="*/ 0 h 822325"/>
                <a:gd name="T4" fmla="*/ 3377840 w 3025775"/>
                <a:gd name="T5" fmla="*/ 932642 h 822325"/>
                <a:gd name="T6" fmla="*/ 0 w 3025775"/>
                <a:gd name="T7" fmla="*/ 932642 h 822325"/>
                <a:gd name="T8" fmla="*/ 0 w 3025775"/>
                <a:gd name="T9" fmla="*/ 0 h 822325"/>
                <a:gd name="T10" fmla="*/ 0 60000 65536"/>
                <a:gd name="T11" fmla="*/ 0 60000 65536"/>
                <a:gd name="T12" fmla="*/ 0 60000 65536"/>
                <a:gd name="T13" fmla="*/ 0 60000 65536"/>
                <a:gd name="T14" fmla="*/ 0 60000 65536"/>
                <a:gd name="T15" fmla="*/ 0 w 3025775"/>
                <a:gd name="T16" fmla="*/ 0 h 822325"/>
                <a:gd name="T17" fmla="*/ 3025775 w 3025775"/>
                <a:gd name="T18" fmla="*/ 822325 h 822325"/>
              </a:gdLst>
              <a:ahLst/>
              <a:cxnLst>
                <a:cxn ang="T10">
                  <a:pos x="T0" y="T1"/>
                </a:cxn>
                <a:cxn ang="T11">
                  <a:pos x="T2" y="T3"/>
                </a:cxn>
                <a:cxn ang="T12">
                  <a:pos x="T4" y="T5"/>
                </a:cxn>
                <a:cxn ang="T13">
                  <a:pos x="T6" y="T7"/>
                </a:cxn>
                <a:cxn ang="T14">
                  <a:pos x="T8" y="T9"/>
                </a:cxn>
              </a:cxnLst>
              <a:rect l="T15" t="T16" r="T17" b="T18"/>
              <a:pathLst>
                <a:path w="3025775" h="822325">
                  <a:moveTo>
                    <a:pt x="0" y="0"/>
                  </a:moveTo>
                  <a:lnTo>
                    <a:pt x="3025775" y="0"/>
                  </a:lnTo>
                  <a:lnTo>
                    <a:pt x="3025775" y="822325"/>
                  </a:lnTo>
                  <a:lnTo>
                    <a:pt x="0" y="822325"/>
                  </a:lnTo>
                  <a:lnTo>
                    <a:pt x="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hangingPunct="1">
                <a:defRPr/>
              </a:pPr>
              <a:r>
                <a:rPr lang="ru-RU" altLang="ru-RU" sz="2400" b="1" dirty="0" err="1" smtClean="0">
                  <a:solidFill>
                    <a:schemeClr val="tx1"/>
                  </a:solidFill>
                  <a:latin typeface="Times New Roman" pitchFamily="18" charset="0"/>
                  <a:cs typeface="Times New Roman" pitchFamily="18" charset="0"/>
                </a:rPr>
                <a:t>Интеллектуалды</a:t>
              </a:r>
              <a:r>
                <a:rPr lang="ru-RU" altLang="ru-RU" sz="2400" b="1" dirty="0" smtClean="0">
                  <a:solidFill>
                    <a:schemeClr val="tx1"/>
                  </a:solidFill>
                  <a:latin typeface="Times New Roman" pitchFamily="18" charset="0"/>
                  <a:cs typeface="Times New Roman" pitchFamily="18" charset="0"/>
                </a:rPr>
                <a:t> </a:t>
              </a:r>
              <a:r>
                <a:rPr lang="ru-RU" altLang="ru-RU" sz="2400" b="1" dirty="0" err="1">
                  <a:solidFill>
                    <a:schemeClr val="tx1"/>
                  </a:solidFill>
                  <a:latin typeface="Times New Roman" pitchFamily="18" charset="0"/>
                  <a:cs typeface="Times New Roman" pitchFamily="18" charset="0"/>
                </a:rPr>
                <a:t>жағдайыңыз</a:t>
              </a:r>
              <a:endParaRPr lang="ru-RU" altLang="ru-RU" sz="2400" b="1" dirty="0">
                <a:solidFill>
                  <a:schemeClr val="tx1"/>
                </a:solidFill>
                <a:latin typeface="Times New Roman" pitchFamily="18" charset="0"/>
                <a:cs typeface="Times New Roman" pitchFamily="18" charset="0"/>
              </a:endParaRPr>
            </a:p>
          </p:txBody>
        </p:sp>
        <p:sp>
          <p:nvSpPr>
            <p:cNvPr id="12295" name="Rectangle 7"/>
            <p:cNvSpPr>
              <a:spLocks noChangeArrowheads="1"/>
            </p:cNvSpPr>
            <p:nvPr/>
          </p:nvSpPr>
          <p:spPr bwMode="auto">
            <a:xfrm>
              <a:off x="3311296" y="4350464"/>
              <a:ext cx="2166064" cy="831177"/>
            </a:xfrm>
            <a:custGeom>
              <a:avLst/>
              <a:gdLst>
                <a:gd name="T0" fmla="*/ 0 w 2647950"/>
                <a:gd name="T1" fmla="*/ 0 h 822325"/>
                <a:gd name="T2" fmla="*/ 2647950 w 2647950"/>
                <a:gd name="T3" fmla="*/ 0 h 822325"/>
                <a:gd name="T4" fmla="*/ 2647950 w 2647950"/>
                <a:gd name="T5" fmla="*/ 822325 h 822325"/>
                <a:gd name="T6" fmla="*/ 0 w 2647950"/>
                <a:gd name="T7" fmla="*/ 822325 h 822325"/>
                <a:gd name="T8" fmla="*/ 0 w 2647950"/>
                <a:gd name="T9" fmla="*/ 0 h 822325"/>
                <a:gd name="T10" fmla="*/ 0 60000 65536"/>
                <a:gd name="T11" fmla="*/ 0 60000 65536"/>
                <a:gd name="T12" fmla="*/ 0 60000 65536"/>
                <a:gd name="T13" fmla="*/ 0 60000 65536"/>
                <a:gd name="T14" fmla="*/ 0 60000 65536"/>
                <a:gd name="T15" fmla="*/ 0 w 2647950"/>
                <a:gd name="T16" fmla="*/ 0 h 822325"/>
                <a:gd name="T17" fmla="*/ 2647950 w 2647950"/>
                <a:gd name="T18" fmla="*/ 822325 h 822325"/>
              </a:gdLst>
              <a:ahLst/>
              <a:cxnLst>
                <a:cxn ang="T10">
                  <a:pos x="T0" y="T1"/>
                </a:cxn>
                <a:cxn ang="T11">
                  <a:pos x="T2" y="T3"/>
                </a:cxn>
                <a:cxn ang="T12">
                  <a:pos x="T4" y="T5"/>
                </a:cxn>
                <a:cxn ang="T13">
                  <a:pos x="T6" y="T7"/>
                </a:cxn>
                <a:cxn ang="T14">
                  <a:pos x="T8" y="T9"/>
                </a:cxn>
              </a:cxnLst>
              <a:rect l="T15" t="T16" r="T17" b="T18"/>
              <a:pathLst>
                <a:path w="2647950" h="822325">
                  <a:moveTo>
                    <a:pt x="0" y="0"/>
                  </a:moveTo>
                  <a:lnTo>
                    <a:pt x="2647950" y="0"/>
                  </a:lnTo>
                  <a:lnTo>
                    <a:pt x="2647950" y="822325"/>
                  </a:lnTo>
                  <a:lnTo>
                    <a:pt x="0" y="822325"/>
                  </a:lnTo>
                  <a:lnTo>
                    <a:pt x="0"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1" hangingPunct="1">
                <a:defRPr/>
              </a:pPr>
              <a:r>
                <a:rPr lang="ru-RU" altLang="ru-RU" sz="2400" b="1" dirty="0" err="1" smtClean="0">
                  <a:solidFill>
                    <a:schemeClr val="tx1"/>
                  </a:solidFill>
                  <a:latin typeface="Times New Roman" pitchFamily="18" charset="0"/>
                  <a:cs typeface="Times New Roman" pitchFamily="18" charset="0"/>
                </a:rPr>
                <a:t>Эмоционалды</a:t>
              </a:r>
              <a:endParaRPr lang="ru-RU" altLang="ru-RU" sz="2400" b="1" dirty="0">
                <a:solidFill>
                  <a:schemeClr val="tx1"/>
                </a:solidFill>
                <a:latin typeface="Times New Roman" pitchFamily="18" charset="0"/>
                <a:cs typeface="Times New Roman" pitchFamily="18" charset="0"/>
              </a:endParaRPr>
            </a:p>
            <a:p>
              <a:pPr algn="ctr" eaLnBrk="1" hangingPunct="1">
                <a:defRPr/>
              </a:pPr>
              <a:r>
                <a:rPr lang="kk-KZ" altLang="ru-RU" sz="2400" b="1" dirty="0">
                  <a:solidFill>
                    <a:schemeClr val="tx1"/>
                  </a:solidFill>
                  <a:latin typeface="Times New Roman" pitchFamily="18" charset="0"/>
                  <a:cs typeface="Times New Roman" pitchFamily="18" charset="0"/>
                </a:rPr>
                <a:t>жағдайыңыз</a:t>
              </a:r>
              <a:endParaRPr lang="ru-RU" altLang="ru-RU" sz="2400" b="1" dirty="0">
                <a:solidFill>
                  <a:schemeClr val="tx1"/>
                </a:solidFill>
                <a:latin typeface="Times New Roman" pitchFamily="18" charset="0"/>
                <a:cs typeface="Times New Roman" pitchFamily="18" charset="0"/>
              </a:endParaRPr>
            </a:p>
          </p:txBody>
        </p:sp>
        <p:grpSp>
          <p:nvGrpSpPr>
            <p:cNvPr id="5" name="Group 34"/>
            <p:cNvGrpSpPr>
              <a:grpSpLocks/>
            </p:cNvGrpSpPr>
            <p:nvPr/>
          </p:nvGrpSpPr>
          <p:grpSpPr bwMode="auto">
            <a:xfrm>
              <a:off x="900114" y="1125538"/>
              <a:ext cx="1169988" cy="3175001"/>
              <a:chOff x="204" y="709"/>
              <a:chExt cx="737" cy="2000"/>
            </a:xfrm>
          </p:grpSpPr>
          <p:grpSp>
            <p:nvGrpSpPr>
              <p:cNvPr id="6" name="Group 22"/>
              <p:cNvGrpSpPr>
                <a:grpSpLocks/>
              </p:cNvGrpSpPr>
              <p:nvPr/>
            </p:nvGrpSpPr>
            <p:grpSpPr bwMode="auto">
              <a:xfrm>
                <a:off x="204" y="799"/>
                <a:ext cx="453" cy="1815"/>
                <a:chOff x="204" y="799"/>
                <a:chExt cx="453" cy="1815"/>
              </a:xfrm>
            </p:grpSpPr>
            <p:sp>
              <p:nvSpPr>
                <p:cNvPr id="25680" name="Line 10"/>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5681" name="Line 11"/>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5682" name="Line 12"/>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5683" name="Line 13"/>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5684" name="Line 14"/>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5685" name="Line 15"/>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5686" name="Line 16"/>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5687" name="Line 17"/>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5688" name="Line 18"/>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5689" name="Line 19"/>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5690" name="Line 20"/>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5691" name="Line 21"/>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5669" name="Text Box 23"/>
              <p:cNvSpPr txBox="1">
                <a:spLocks noChangeArrowheads="1"/>
              </p:cNvSpPr>
              <p:nvPr/>
            </p:nvSpPr>
            <p:spPr bwMode="auto">
              <a:xfrm>
                <a:off x="657" y="1434"/>
                <a:ext cx="196" cy="231"/>
              </a:xfrm>
              <a:prstGeom prst="rect">
                <a:avLst/>
              </a:prstGeom>
              <a:noFill/>
              <a:ln w="9525">
                <a:noFill/>
                <a:miter lim="800000"/>
                <a:headEnd/>
                <a:tailEnd/>
              </a:ln>
            </p:spPr>
            <p:txBody>
              <a:bodyPr wrap="none">
                <a:spAutoFit/>
              </a:bodyPr>
              <a:lstStyle/>
              <a:p>
                <a:pPr eaLnBrk="1" hangingPunct="1"/>
                <a:r>
                  <a:rPr lang="ru-RU" altLang="ru-RU"/>
                  <a:t>1</a:t>
                </a:r>
              </a:p>
            </p:txBody>
          </p:sp>
          <p:sp>
            <p:nvSpPr>
              <p:cNvPr id="25670" name="Text Box 24"/>
              <p:cNvSpPr txBox="1">
                <a:spLocks noChangeArrowheads="1"/>
              </p:cNvSpPr>
              <p:nvPr/>
            </p:nvSpPr>
            <p:spPr bwMode="auto">
              <a:xfrm>
                <a:off x="657" y="1253"/>
                <a:ext cx="196" cy="231"/>
              </a:xfrm>
              <a:prstGeom prst="rect">
                <a:avLst/>
              </a:prstGeom>
              <a:noFill/>
              <a:ln w="9525">
                <a:noFill/>
                <a:miter lim="800000"/>
                <a:headEnd/>
                <a:tailEnd/>
              </a:ln>
            </p:spPr>
            <p:txBody>
              <a:bodyPr wrap="none">
                <a:spAutoFit/>
              </a:bodyPr>
              <a:lstStyle/>
              <a:p>
                <a:pPr eaLnBrk="1" hangingPunct="1"/>
                <a:r>
                  <a:rPr lang="ru-RU" altLang="ru-RU"/>
                  <a:t>2</a:t>
                </a:r>
              </a:p>
            </p:txBody>
          </p:sp>
          <p:sp>
            <p:nvSpPr>
              <p:cNvPr id="25671" name="Text Box 25"/>
              <p:cNvSpPr txBox="1">
                <a:spLocks noChangeArrowheads="1"/>
              </p:cNvSpPr>
              <p:nvPr/>
            </p:nvSpPr>
            <p:spPr bwMode="auto">
              <a:xfrm>
                <a:off x="657" y="1071"/>
                <a:ext cx="196" cy="231"/>
              </a:xfrm>
              <a:prstGeom prst="rect">
                <a:avLst/>
              </a:prstGeom>
              <a:noFill/>
              <a:ln w="9525">
                <a:noFill/>
                <a:miter lim="800000"/>
                <a:headEnd/>
                <a:tailEnd/>
              </a:ln>
            </p:spPr>
            <p:txBody>
              <a:bodyPr wrap="none">
                <a:spAutoFit/>
              </a:bodyPr>
              <a:lstStyle/>
              <a:p>
                <a:pPr eaLnBrk="1" hangingPunct="1"/>
                <a:r>
                  <a:rPr lang="ru-RU" altLang="ru-RU"/>
                  <a:t>3</a:t>
                </a:r>
              </a:p>
            </p:txBody>
          </p:sp>
          <p:sp>
            <p:nvSpPr>
              <p:cNvPr id="25672" name="Text Box 26"/>
              <p:cNvSpPr txBox="1">
                <a:spLocks noChangeArrowheads="1"/>
              </p:cNvSpPr>
              <p:nvPr/>
            </p:nvSpPr>
            <p:spPr bwMode="auto">
              <a:xfrm>
                <a:off x="657" y="890"/>
                <a:ext cx="196" cy="231"/>
              </a:xfrm>
              <a:prstGeom prst="rect">
                <a:avLst/>
              </a:prstGeom>
              <a:noFill/>
              <a:ln w="9525">
                <a:noFill/>
                <a:miter lim="800000"/>
                <a:headEnd/>
                <a:tailEnd/>
              </a:ln>
            </p:spPr>
            <p:txBody>
              <a:bodyPr wrap="none">
                <a:spAutoFit/>
              </a:bodyPr>
              <a:lstStyle/>
              <a:p>
                <a:pPr eaLnBrk="1" hangingPunct="1"/>
                <a:r>
                  <a:rPr lang="ru-RU" altLang="ru-RU"/>
                  <a:t>4</a:t>
                </a:r>
              </a:p>
            </p:txBody>
          </p:sp>
          <p:sp>
            <p:nvSpPr>
              <p:cNvPr id="25673" name="Text Box 27"/>
              <p:cNvSpPr txBox="1">
                <a:spLocks noChangeArrowheads="1"/>
              </p:cNvSpPr>
              <p:nvPr/>
            </p:nvSpPr>
            <p:spPr bwMode="auto">
              <a:xfrm>
                <a:off x="657" y="709"/>
                <a:ext cx="196" cy="231"/>
              </a:xfrm>
              <a:prstGeom prst="rect">
                <a:avLst/>
              </a:prstGeom>
              <a:noFill/>
              <a:ln w="9525">
                <a:noFill/>
                <a:miter lim="800000"/>
                <a:headEnd/>
                <a:tailEnd/>
              </a:ln>
            </p:spPr>
            <p:txBody>
              <a:bodyPr wrap="none">
                <a:spAutoFit/>
              </a:bodyPr>
              <a:lstStyle/>
              <a:p>
                <a:pPr eaLnBrk="1" hangingPunct="1"/>
                <a:r>
                  <a:rPr lang="ru-RU" altLang="ru-RU"/>
                  <a:t>5</a:t>
                </a:r>
              </a:p>
            </p:txBody>
          </p:sp>
          <p:sp>
            <p:nvSpPr>
              <p:cNvPr id="25674" name="Text Box 28"/>
              <p:cNvSpPr txBox="1">
                <a:spLocks noChangeArrowheads="1"/>
              </p:cNvSpPr>
              <p:nvPr/>
            </p:nvSpPr>
            <p:spPr bwMode="auto">
              <a:xfrm>
                <a:off x="657" y="1616"/>
                <a:ext cx="196" cy="231"/>
              </a:xfrm>
              <a:prstGeom prst="rect">
                <a:avLst/>
              </a:prstGeom>
              <a:noFill/>
              <a:ln w="9525">
                <a:noFill/>
                <a:miter lim="800000"/>
                <a:headEnd/>
                <a:tailEnd/>
              </a:ln>
            </p:spPr>
            <p:txBody>
              <a:bodyPr wrap="none">
                <a:spAutoFit/>
              </a:bodyPr>
              <a:lstStyle/>
              <a:p>
                <a:pPr eaLnBrk="1" hangingPunct="1"/>
                <a:r>
                  <a:rPr lang="ru-RU" altLang="ru-RU"/>
                  <a:t>0</a:t>
                </a:r>
              </a:p>
            </p:txBody>
          </p:sp>
          <p:sp>
            <p:nvSpPr>
              <p:cNvPr id="25675" name="Text Box 29"/>
              <p:cNvSpPr txBox="1">
                <a:spLocks noChangeArrowheads="1"/>
              </p:cNvSpPr>
              <p:nvPr/>
            </p:nvSpPr>
            <p:spPr bwMode="auto">
              <a:xfrm>
                <a:off x="657" y="2478"/>
                <a:ext cx="284" cy="231"/>
              </a:xfrm>
              <a:prstGeom prst="rect">
                <a:avLst/>
              </a:prstGeom>
              <a:noFill/>
              <a:ln w="9525">
                <a:noFill/>
                <a:miter lim="800000"/>
                <a:headEnd/>
                <a:tailEnd/>
              </a:ln>
            </p:spPr>
            <p:txBody>
              <a:bodyPr wrap="none">
                <a:spAutoFit/>
              </a:bodyPr>
              <a:lstStyle/>
              <a:p>
                <a:pPr eaLnBrk="1" hangingPunct="1"/>
                <a:r>
                  <a:rPr lang="ru-RU" altLang="ru-RU"/>
                  <a:t>- 5</a:t>
                </a:r>
              </a:p>
            </p:txBody>
          </p:sp>
          <p:sp>
            <p:nvSpPr>
              <p:cNvPr id="25676" name="Text Box 30"/>
              <p:cNvSpPr txBox="1">
                <a:spLocks noChangeArrowheads="1"/>
              </p:cNvSpPr>
              <p:nvPr/>
            </p:nvSpPr>
            <p:spPr bwMode="auto">
              <a:xfrm>
                <a:off x="657" y="2296"/>
                <a:ext cx="284" cy="231"/>
              </a:xfrm>
              <a:prstGeom prst="rect">
                <a:avLst/>
              </a:prstGeom>
              <a:noFill/>
              <a:ln w="9525">
                <a:noFill/>
                <a:miter lim="800000"/>
                <a:headEnd/>
                <a:tailEnd/>
              </a:ln>
            </p:spPr>
            <p:txBody>
              <a:bodyPr wrap="none">
                <a:spAutoFit/>
              </a:bodyPr>
              <a:lstStyle/>
              <a:p>
                <a:pPr eaLnBrk="1" hangingPunct="1"/>
                <a:r>
                  <a:rPr lang="ru-RU" altLang="ru-RU"/>
                  <a:t>- 4</a:t>
                </a:r>
              </a:p>
            </p:txBody>
          </p:sp>
          <p:sp>
            <p:nvSpPr>
              <p:cNvPr id="25677" name="Text Box 31"/>
              <p:cNvSpPr txBox="1">
                <a:spLocks noChangeArrowheads="1"/>
              </p:cNvSpPr>
              <p:nvPr/>
            </p:nvSpPr>
            <p:spPr bwMode="auto">
              <a:xfrm>
                <a:off x="657" y="2115"/>
                <a:ext cx="284" cy="231"/>
              </a:xfrm>
              <a:prstGeom prst="rect">
                <a:avLst/>
              </a:prstGeom>
              <a:noFill/>
              <a:ln w="9525">
                <a:noFill/>
                <a:miter lim="800000"/>
                <a:headEnd/>
                <a:tailEnd/>
              </a:ln>
            </p:spPr>
            <p:txBody>
              <a:bodyPr wrap="none">
                <a:spAutoFit/>
              </a:bodyPr>
              <a:lstStyle/>
              <a:p>
                <a:pPr eaLnBrk="1" hangingPunct="1"/>
                <a:r>
                  <a:rPr lang="ru-RU" altLang="ru-RU"/>
                  <a:t>- 3</a:t>
                </a:r>
              </a:p>
            </p:txBody>
          </p:sp>
          <p:sp>
            <p:nvSpPr>
              <p:cNvPr id="25678" name="Text Box 32"/>
              <p:cNvSpPr txBox="1">
                <a:spLocks noChangeArrowheads="1"/>
              </p:cNvSpPr>
              <p:nvPr/>
            </p:nvSpPr>
            <p:spPr bwMode="auto">
              <a:xfrm>
                <a:off x="657" y="1933"/>
                <a:ext cx="284" cy="231"/>
              </a:xfrm>
              <a:prstGeom prst="rect">
                <a:avLst/>
              </a:prstGeom>
              <a:noFill/>
              <a:ln w="9525">
                <a:noFill/>
                <a:miter lim="800000"/>
                <a:headEnd/>
                <a:tailEnd/>
              </a:ln>
            </p:spPr>
            <p:txBody>
              <a:bodyPr wrap="none">
                <a:spAutoFit/>
              </a:bodyPr>
              <a:lstStyle/>
              <a:p>
                <a:pPr eaLnBrk="1" hangingPunct="1"/>
                <a:r>
                  <a:rPr lang="ru-RU" altLang="ru-RU"/>
                  <a:t>- 2</a:t>
                </a:r>
              </a:p>
            </p:txBody>
          </p:sp>
          <p:sp>
            <p:nvSpPr>
              <p:cNvPr id="25679" name="Text Box 33"/>
              <p:cNvSpPr txBox="1">
                <a:spLocks noChangeArrowheads="1"/>
              </p:cNvSpPr>
              <p:nvPr/>
            </p:nvSpPr>
            <p:spPr bwMode="auto">
              <a:xfrm>
                <a:off x="657" y="1752"/>
                <a:ext cx="284" cy="231"/>
              </a:xfrm>
              <a:prstGeom prst="rect">
                <a:avLst/>
              </a:prstGeom>
              <a:noFill/>
              <a:ln w="9525">
                <a:noFill/>
                <a:miter lim="800000"/>
                <a:headEnd/>
                <a:tailEnd/>
              </a:ln>
            </p:spPr>
            <p:txBody>
              <a:bodyPr wrap="none">
                <a:spAutoFit/>
              </a:bodyPr>
              <a:lstStyle/>
              <a:p>
                <a:pPr eaLnBrk="1" hangingPunct="1"/>
                <a:r>
                  <a:rPr lang="ru-RU" altLang="ru-RU"/>
                  <a:t>- 1</a:t>
                </a:r>
              </a:p>
            </p:txBody>
          </p:sp>
        </p:grpSp>
        <p:grpSp>
          <p:nvGrpSpPr>
            <p:cNvPr id="7" name="Group 35"/>
            <p:cNvGrpSpPr>
              <a:grpSpLocks/>
            </p:cNvGrpSpPr>
            <p:nvPr/>
          </p:nvGrpSpPr>
          <p:grpSpPr bwMode="auto">
            <a:xfrm>
              <a:off x="3924300" y="1125538"/>
              <a:ext cx="1169988" cy="3175001"/>
              <a:chOff x="204" y="709"/>
              <a:chExt cx="737" cy="2000"/>
            </a:xfrm>
          </p:grpSpPr>
          <p:grpSp>
            <p:nvGrpSpPr>
              <p:cNvPr id="8" name="Group 36"/>
              <p:cNvGrpSpPr>
                <a:grpSpLocks/>
              </p:cNvGrpSpPr>
              <p:nvPr/>
            </p:nvGrpSpPr>
            <p:grpSpPr bwMode="auto">
              <a:xfrm>
                <a:off x="204" y="799"/>
                <a:ext cx="453" cy="1815"/>
                <a:chOff x="204" y="799"/>
                <a:chExt cx="453" cy="1815"/>
              </a:xfrm>
            </p:grpSpPr>
            <p:sp>
              <p:nvSpPr>
                <p:cNvPr id="25656" name="Line 37"/>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5657" name="Line 38"/>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5658" name="Line 39"/>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5659" name="Line 40"/>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5660" name="Line 41"/>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5661" name="Line 42"/>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5662" name="Line 43"/>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5663" name="Line 44"/>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5664" name="Line 45"/>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5665" name="Line 46"/>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5666" name="Line 47"/>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5667" name="Line 48"/>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5645" name="Text Box 49"/>
              <p:cNvSpPr txBox="1">
                <a:spLocks noChangeArrowheads="1"/>
              </p:cNvSpPr>
              <p:nvPr/>
            </p:nvSpPr>
            <p:spPr bwMode="auto">
              <a:xfrm>
                <a:off x="657" y="1434"/>
                <a:ext cx="196" cy="231"/>
              </a:xfrm>
              <a:prstGeom prst="rect">
                <a:avLst/>
              </a:prstGeom>
              <a:noFill/>
              <a:ln w="9525">
                <a:noFill/>
                <a:miter lim="800000"/>
                <a:headEnd/>
                <a:tailEnd/>
              </a:ln>
            </p:spPr>
            <p:txBody>
              <a:bodyPr wrap="none">
                <a:spAutoFit/>
              </a:bodyPr>
              <a:lstStyle/>
              <a:p>
                <a:pPr eaLnBrk="1" hangingPunct="1"/>
                <a:r>
                  <a:rPr lang="ru-RU" altLang="ru-RU"/>
                  <a:t>1</a:t>
                </a:r>
              </a:p>
            </p:txBody>
          </p:sp>
          <p:sp>
            <p:nvSpPr>
              <p:cNvPr id="25646" name="Text Box 50"/>
              <p:cNvSpPr txBox="1">
                <a:spLocks noChangeArrowheads="1"/>
              </p:cNvSpPr>
              <p:nvPr/>
            </p:nvSpPr>
            <p:spPr bwMode="auto">
              <a:xfrm>
                <a:off x="657" y="1253"/>
                <a:ext cx="196" cy="231"/>
              </a:xfrm>
              <a:prstGeom prst="rect">
                <a:avLst/>
              </a:prstGeom>
              <a:noFill/>
              <a:ln w="9525">
                <a:noFill/>
                <a:miter lim="800000"/>
                <a:headEnd/>
                <a:tailEnd/>
              </a:ln>
            </p:spPr>
            <p:txBody>
              <a:bodyPr wrap="none">
                <a:spAutoFit/>
              </a:bodyPr>
              <a:lstStyle/>
              <a:p>
                <a:pPr eaLnBrk="1" hangingPunct="1"/>
                <a:r>
                  <a:rPr lang="ru-RU" altLang="ru-RU"/>
                  <a:t>2</a:t>
                </a:r>
              </a:p>
            </p:txBody>
          </p:sp>
          <p:sp>
            <p:nvSpPr>
              <p:cNvPr id="25647" name="Text Box 51"/>
              <p:cNvSpPr txBox="1">
                <a:spLocks noChangeArrowheads="1"/>
              </p:cNvSpPr>
              <p:nvPr/>
            </p:nvSpPr>
            <p:spPr bwMode="auto">
              <a:xfrm>
                <a:off x="657" y="1071"/>
                <a:ext cx="196" cy="231"/>
              </a:xfrm>
              <a:prstGeom prst="rect">
                <a:avLst/>
              </a:prstGeom>
              <a:noFill/>
              <a:ln w="9525">
                <a:noFill/>
                <a:miter lim="800000"/>
                <a:headEnd/>
                <a:tailEnd/>
              </a:ln>
            </p:spPr>
            <p:txBody>
              <a:bodyPr wrap="none">
                <a:spAutoFit/>
              </a:bodyPr>
              <a:lstStyle/>
              <a:p>
                <a:pPr eaLnBrk="1" hangingPunct="1"/>
                <a:r>
                  <a:rPr lang="ru-RU" altLang="ru-RU"/>
                  <a:t>3</a:t>
                </a:r>
              </a:p>
            </p:txBody>
          </p:sp>
          <p:sp>
            <p:nvSpPr>
              <p:cNvPr id="25648" name="Text Box 52"/>
              <p:cNvSpPr txBox="1">
                <a:spLocks noChangeArrowheads="1"/>
              </p:cNvSpPr>
              <p:nvPr/>
            </p:nvSpPr>
            <p:spPr bwMode="auto">
              <a:xfrm>
                <a:off x="657" y="890"/>
                <a:ext cx="196" cy="231"/>
              </a:xfrm>
              <a:prstGeom prst="rect">
                <a:avLst/>
              </a:prstGeom>
              <a:noFill/>
              <a:ln w="9525">
                <a:noFill/>
                <a:miter lim="800000"/>
                <a:headEnd/>
                <a:tailEnd/>
              </a:ln>
            </p:spPr>
            <p:txBody>
              <a:bodyPr wrap="none">
                <a:spAutoFit/>
              </a:bodyPr>
              <a:lstStyle/>
              <a:p>
                <a:pPr eaLnBrk="1" hangingPunct="1"/>
                <a:r>
                  <a:rPr lang="ru-RU" altLang="ru-RU"/>
                  <a:t>4</a:t>
                </a:r>
              </a:p>
            </p:txBody>
          </p:sp>
          <p:sp>
            <p:nvSpPr>
              <p:cNvPr id="25649" name="Text Box 53"/>
              <p:cNvSpPr txBox="1">
                <a:spLocks noChangeArrowheads="1"/>
              </p:cNvSpPr>
              <p:nvPr/>
            </p:nvSpPr>
            <p:spPr bwMode="auto">
              <a:xfrm>
                <a:off x="657" y="709"/>
                <a:ext cx="196" cy="231"/>
              </a:xfrm>
              <a:prstGeom prst="rect">
                <a:avLst/>
              </a:prstGeom>
              <a:noFill/>
              <a:ln w="9525">
                <a:noFill/>
                <a:miter lim="800000"/>
                <a:headEnd/>
                <a:tailEnd/>
              </a:ln>
            </p:spPr>
            <p:txBody>
              <a:bodyPr wrap="none">
                <a:spAutoFit/>
              </a:bodyPr>
              <a:lstStyle/>
              <a:p>
                <a:pPr eaLnBrk="1" hangingPunct="1"/>
                <a:r>
                  <a:rPr lang="ru-RU" altLang="ru-RU"/>
                  <a:t>5</a:t>
                </a:r>
              </a:p>
            </p:txBody>
          </p:sp>
          <p:sp>
            <p:nvSpPr>
              <p:cNvPr id="25650" name="Text Box 54"/>
              <p:cNvSpPr txBox="1">
                <a:spLocks noChangeArrowheads="1"/>
              </p:cNvSpPr>
              <p:nvPr/>
            </p:nvSpPr>
            <p:spPr bwMode="auto">
              <a:xfrm>
                <a:off x="657" y="1616"/>
                <a:ext cx="196" cy="231"/>
              </a:xfrm>
              <a:prstGeom prst="rect">
                <a:avLst/>
              </a:prstGeom>
              <a:noFill/>
              <a:ln w="9525">
                <a:noFill/>
                <a:miter lim="800000"/>
                <a:headEnd/>
                <a:tailEnd/>
              </a:ln>
            </p:spPr>
            <p:txBody>
              <a:bodyPr wrap="none">
                <a:spAutoFit/>
              </a:bodyPr>
              <a:lstStyle/>
              <a:p>
                <a:pPr eaLnBrk="1" hangingPunct="1"/>
                <a:r>
                  <a:rPr lang="ru-RU" altLang="ru-RU"/>
                  <a:t>0</a:t>
                </a:r>
              </a:p>
            </p:txBody>
          </p:sp>
          <p:sp>
            <p:nvSpPr>
              <p:cNvPr id="25651" name="Text Box 55"/>
              <p:cNvSpPr txBox="1">
                <a:spLocks noChangeArrowheads="1"/>
              </p:cNvSpPr>
              <p:nvPr/>
            </p:nvSpPr>
            <p:spPr bwMode="auto">
              <a:xfrm>
                <a:off x="657" y="2478"/>
                <a:ext cx="284" cy="231"/>
              </a:xfrm>
              <a:prstGeom prst="rect">
                <a:avLst/>
              </a:prstGeom>
              <a:noFill/>
              <a:ln w="9525">
                <a:noFill/>
                <a:miter lim="800000"/>
                <a:headEnd/>
                <a:tailEnd/>
              </a:ln>
            </p:spPr>
            <p:txBody>
              <a:bodyPr wrap="none">
                <a:spAutoFit/>
              </a:bodyPr>
              <a:lstStyle/>
              <a:p>
                <a:pPr eaLnBrk="1" hangingPunct="1"/>
                <a:r>
                  <a:rPr lang="ru-RU" altLang="ru-RU"/>
                  <a:t>- 5</a:t>
                </a:r>
              </a:p>
            </p:txBody>
          </p:sp>
          <p:sp>
            <p:nvSpPr>
              <p:cNvPr id="25652" name="Text Box 56"/>
              <p:cNvSpPr txBox="1">
                <a:spLocks noChangeArrowheads="1"/>
              </p:cNvSpPr>
              <p:nvPr/>
            </p:nvSpPr>
            <p:spPr bwMode="auto">
              <a:xfrm>
                <a:off x="657" y="2296"/>
                <a:ext cx="284" cy="231"/>
              </a:xfrm>
              <a:prstGeom prst="rect">
                <a:avLst/>
              </a:prstGeom>
              <a:noFill/>
              <a:ln w="9525">
                <a:noFill/>
                <a:miter lim="800000"/>
                <a:headEnd/>
                <a:tailEnd/>
              </a:ln>
            </p:spPr>
            <p:txBody>
              <a:bodyPr wrap="none">
                <a:spAutoFit/>
              </a:bodyPr>
              <a:lstStyle/>
              <a:p>
                <a:pPr eaLnBrk="1" hangingPunct="1"/>
                <a:r>
                  <a:rPr lang="ru-RU" altLang="ru-RU"/>
                  <a:t>- 4</a:t>
                </a:r>
              </a:p>
            </p:txBody>
          </p:sp>
          <p:sp>
            <p:nvSpPr>
              <p:cNvPr id="25653" name="Text Box 57"/>
              <p:cNvSpPr txBox="1">
                <a:spLocks noChangeArrowheads="1"/>
              </p:cNvSpPr>
              <p:nvPr/>
            </p:nvSpPr>
            <p:spPr bwMode="auto">
              <a:xfrm>
                <a:off x="657" y="2115"/>
                <a:ext cx="284" cy="231"/>
              </a:xfrm>
              <a:prstGeom prst="rect">
                <a:avLst/>
              </a:prstGeom>
              <a:noFill/>
              <a:ln w="9525">
                <a:noFill/>
                <a:miter lim="800000"/>
                <a:headEnd/>
                <a:tailEnd/>
              </a:ln>
            </p:spPr>
            <p:txBody>
              <a:bodyPr wrap="none">
                <a:spAutoFit/>
              </a:bodyPr>
              <a:lstStyle/>
              <a:p>
                <a:pPr eaLnBrk="1" hangingPunct="1"/>
                <a:r>
                  <a:rPr lang="ru-RU" altLang="ru-RU"/>
                  <a:t>- 3</a:t>
                </a:r>
              </a:p>
            </p:txBody>
          </p:sp>
          <p:sp>
            <p:nvSpPr>
              <p:cNvPr id="25654" name="Text Box 58"/>
              <p:cNvSpPr txBox="1">
                <a:spLocks noChangeArrowheads="1"/>
              </p:cNvSpPr>
              <p:nvPr/>
            </p:nvSpPr>
            <p:spPr bwMode="auto">
              <a:xfrm>
                <a:off x="657" y="1933"/>
                <a:ext cx="284" cy="231"/>
              </a:xfrm>
              <a:prstGeom prst="rect">
                <a:avLst/>
              </a:prstGeom>
              <a:noFill/>
              <a:ln w="9525">
                <a:noFill/>
                <a:miter lim="800000"/>
                <a:headEnd/>
                <a:tailEnd/>
              </a:ln>
            </p:spPr>
            <p:txBody>
              <a:bodyPr wrap="none">
                <a:spAutoFit/>
              </a:bodyPr>
              <a:lstStyle/>
              <a:p>
                <a:pPr eaLnBrk="1" hangingPunct="1"/>
                <a:r>
                  <a:rPr lang="ru-RU" altLang="ru-RU"/>
                  <a:t>- 2</a:t>
                </a:r>
              </a:p>
            </p:txBody>
          </p:sp>
          <p:sp>
            <p:nvSpPr>
              <p:cNvPr id="25655" name="Text Box 59"/>
              <p:cNvSpPr txBox="1">
                <a:spLocks noChangeArrowheads="1"/>
              </p:cNvSpPr>
              <p:nvPr/>
            </p:nvSpPr>
            <p:spPr bwMode="auto">
              <a:xfrm>
                <a:off x="657" y="1752"/>
                <a:ext cx="284" cy="231"/>
              </a:xfrm>
              <a:prstGeom prst="rect">
                <a:avLst/>
              </a:prstGeom>
              <a:noFill/>
              <a:ln w="9525">
                <a:noFill/>
                <a:miter lim="800000"/>
                <a:headEnd/>
                <a:tailEnd/>
              </a:ln>
            </p:spPr>
            <p:txBody>
              <a:bodyPr wrap="none">
                <a:spAutoFit/>
              </a:bodyPr>
              <a:lstStyle/>
              <a:p>
                <a:pPr eaLnBrk="1" hangingPunct="1"/>
                <a:r>
                  <a:rPr lang="ru-RU" altLang="ru-RU"/>
                  <a:t>- 1</a:t>
                </a:r>
              </a:p>
            </p:txBody>
          </p:sp>
        </p:grpSp>
        <p:grpSp>
          <p:nvGrpSpPr>
            <p:cNvPr id="9" name="Group 60"/>
            <p:cNvGrpSpPr>
              <a:grpSpLocks/>
            </p:cNvGrpSpPr>
            <p:nvPr/>
          </p:nvGrpSpPr>
          <p:grpSpPr bwMode="auto">
            <a:xfrm>
              <a:off x="6948489" y="1125538"/>
              <a:ext cx="1169988" cy="3175001"/>
              <a:chOff x="204" y="709"/>
              <a:chExt cx="737" cy="2000"/>
            </a:xfrm>
          </p:grpSpPr>
          <p:grpSp>
            <p:nvGrpSpPr>
              <p:cNvPr id="10" name="Group 61"/>
              <p:cNvGrpSpPr>
                <a:grpSpLocks/>
              </p:cNvGrpSpPr>
              <p:nvPr/>
            </p:nvGrpSpPr>
            <p:grpSpPr bwMode="auto">
              <a:xfrm>
                <a:off x="204" y="799"/>
                <a:ext cx="453" cy="1815"/>
                <a:chOff x="204" y="799"/>
                <a:chExt cx="453" cy="1815"/>
              </a:xfrm>
            </p:grpSpPr>
            <p:sp>
              <p:nvSpPr>
                <p:cNvPr id="25632" name="Line 62"/>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5633" name="Line 63"/>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5634" name="Line 64"/>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5635" name="Line 65"/>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5636" name="Line 66"/>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5637" name="Line 67"/>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5638" name="Line 68"/>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5639" name="Line 69"/>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5640" name="Line 70"/>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5641" name="Line 71"/>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5642" name="Line 72"/>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5643" name="Line 73"/>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5621" name="Text Box 74"/>
              <p:cNvSpPr txBox="1">
                <a:spLocks noChangeArrowheads="1"/>
              </p:cNvSpPr>
              <p:nvPr/>
            </p:nvSpPr>
            <p:spPr bwMode="auto">
              <a:xfrm>
                <a:off x="657" y="1434"/>
                <a:ext cx="196" cy="231"/>
              </a:xfrm>
              <a:prstGeom prst="rect">
                <a:avLst/>
              </a:prstGeom>
              <a:noFill/>
              <a:ln w="9525">
                <a:noFill/>
                <a:miter lim="800000"/>
                <a:headEnd/>
                <a:tailEnd/>
              </a:ln>
            </p:spPr>
            <p:txBody>
              <a:bodyPr wrap="none">
                <a:spAutoFit/>
              </a:bodyPr>
              <a:lstStyle/>
              <a:p>
                <a:pPr eaLnBrk="1" hangingPunct="1"/>
                <a:r>
                  <a:rPr lang="ru-RU" altLang="ru-RU"/>
                  <a:t>1</a:t>
                </a:r>
              </a:p>
            </p:txBody>
          </p:sp>
          <p:sp>
            <p:nvSpPr>
              <p:cNvPr id="25622" name="Text Box 75"/>
              <p:cNvSpPr txBox="1">
                <a:spLocks noChangeArrowheads="1"/>
              </p:cNvSpPr>
              <p:nvPr/>
            </p:nvSpPr>
            <p:spPr bwMode="auto">
              <a:xfrm>
                <a:off x="657" y="1253"/>
                <a:ext cx="196" cy="231"/>
              </a:xfrm>
              <a:prstGeom prst="rect">
                <a:avLst/>
              </a:prstGeom>
              <a:noFill/>
              <a:ln w="9525">
                <a:noFill/>
                <a:miter lim="800000"/>
                <a:headEnd/>
                <a:tailEnd/>
              </a:ln>
            </p:spPr>
            <p:txBody>
              <a:bodyPr wrap="none">
                <a:spAutoFit/>
              </a:bodyPr>
              <a:lstStyle/>
              <a:p>
                <a:pPr eaLnBrk="1" hangingPunct="1"/>
                <a:r>
                  <a:rPr lang="ru-RU" altLang="ru-RU"/>
                  <a:t>2</a:t>
                </a:r>
              </a:p>
            </p:txBody>
          </p:sp>
          <p:sp>
            <p:nvSpPr>
              <p:cNvPr id="25623" name="Text Box 76"/>
              <p:cNvSpPr txBox="1">
                <a:spLocks noChangeArrowheads="1"/>
              </p:cNvSpPr>
              <p:nvPr/>
            </p:nvSpPr>
            <p:spPr bwMode="auto">
              <a:xfrm>
                <a:off x="657" y="1071"/>
                <a:ext cx="196" cy="231"/>
              </a:xfrm>
              <a:prstGeom prst="rect">
                <a:avLst/>
              </a:prstGeom>
              <a:noFill/>
              <a:ln w="9525">
                <a:noFill/>
                <a:miter lim="800000"/>
                <a:headEnd/>
                <a:tailEnd/>
              </a:ln>
            </p:spPr>
            <p:txBody>
              <a:bodyPr wrap="none">
                <a:spAutoFit/>
              </a:bodyPr>
              <a:lstStyle/>
              <a:p>
                <a:pPr eaLnBrk="1" hangingPunct="1"/>
                <a:r>
                  <a:rPr lang="ru-RU" altLang="ru-RU"/>
                  <a:t>3</a:t>
                </a:r>
              </a:p>
            </p:txBody>
          </p:sp>
          <p:sp>
            <p:nvSpPr>
              <p:cNvPr id="25624" name="Text Box 77"/>
              <p:cNvSpPr txBox="1">
                <a:spLocks noChangeArrowheads="1"/>
              </p:cNvSpPr>
              <p:nvPr/>
            </p:nvSpPr>
            <p:spPr bwMode="auto">
              <a:xfrm>
                <a:off x="657" y="890"/>
                <a:ext cx="196" cy="231"/>
              </a:xfrm>
              <a:prstGeom prst="rect">
                <a:avLst/>
              </a:prstGeom>
              <a:noFill/>
              <a:ln w="9525">
                <a:noFill/>
                <a:miter lim="800000"/>
                <a:headEnd/>
                <a:tailEnd/>
              </a:ln>
            </p:spPr>
            <p:txBody>
              <a:bodyPr wrap="none">
                <a:spAutoFit/>
              </a:bodyPr>
              <a:lstStyle/>
              <a:p>
                <a:pPr eaLnBrk="1" hangingPunct="1"/>
                <a:r>
                  <a:rPr lang="ru-RU" altLang="ru-RU"/>
                  <a:t>4</a:t>
                </a:r>
              </a:p>
            </p:txBody>
          </p:sp>
          <p:sp>
            <p:nvSpPr>
              <p:cNvPr id="25625" name="Text Box 78"/>
              <p:cNvSpPr txBox="1">
                <a:spLocks noChangeArrowheads="1"/>
              </p:cNvSpPr>
              <p:nvPr/>
            </p:nvSpPr>
            <p:spPr bwMode="auto">
              <a:xfrm>
                <a:off x="657" y="709"/>
                <a:ext cx="196" cy="231"/>
              </a:xfrm>
              <a:prstGeom prst="rect">
                <a:avLst/>
              </a:prstGeom>
              <a:noFill/>
              <a:ln w="9525">
                <a:noFill/>
                <a:miter lim="800000"/>
                <a:headEnd/>
                <a:tailEnd/>
              </a:ln>
            </p:spPr>
            <p:txBody>
              <a:bodyPr wrap="none">
                <a:spAutoFit/>
              </a:bodyPr>
              <a:lstStyle/>
              <a:p>
                <a:pPr eaLnBrk="1" hangingPunct="1"/>
                <a:r>
                  <a:rPr lang="ru-RU" altLang="ru-RU"/>
                  <a:t>5</a:t>
                </a:r>
              </a:p>
            </p:txBody>
          </p:sp>
          <p:sp>
            <p:nvSpPr>
              <p:cNvPr id="25626" name="Text Box 79"/>
              <p:cNvSpPr txBox="1">
                <a:spLocks noChangeArrowheads="1"/>
              </p:cNvSpPr>
              <p:nvPr/>
            </p:nvSpPr>
            <p:spPr bwMode="auto">
              <a:xfrm>
                <a:off x="657" y="1616"/>
                <a:ext cx="196" cy="231"/>
              </a:xfrm>
              <a:prstGeom prst="rect">
                <a:avLst/>
              </a:prstGeom>
              <a:noFill/>
              <a:ln w="9525">
                <a:noFill/>
                <a:miter lim="800000"/>
                <a:headEnd/>
                <a:tailEnd/>
              </a:ln>
            </p:spPr>
            <p:txBody>
              <a:bodyPr wrap="none">
                <a:spAutoFit/>
              </a:bodyPr>
              <a:lstStyle/>
              <a:p>
                <a:pPr eaLnBrk="1" hangingPunct="1"/>
                <a:r>
                  <a:rPr lang="ru-RU" altLang="ru-RU"/>
                  <a:t>0</a:t>
                </a:r>
              </a:p>
            </p:txBody>
          </p:sp>
          <p:sp>
            <p:nvSpPr>
              <p:cNvPr id="25627" name="Text Box 80"/>
              <p:cNvSpPr txBox="1">
                <a:spLocks noChangeArrowheads="1"/>
              </p:cNvSpPr>
              <p:nvPr/>
            </p:nvSpPr>
            <p:spPr bwMode="auto">
              <a:xfrm>
                <a:off x="657" y="2478"/>
                <a:ext cx="284" cy="231"/>
              </a:xfrm>
              <a:prstGeom prst="rect">
                <a:avLst/>
              </a:prstGeom>
              <a:noFill/>
              <a:ln w="9525">
                <a:noFill/>
                <a:miter lim="800000"/>
                <a:headEnd/>
                <a:tailEnd/>
              </a:ln>
            </p:spPr>
            <p:txBody>
              <a:bodyPr wrap="none">
                <a:spAutoFit/>
              </a:bodyPr>
              <a:lstStyle/>
              <a:p>
                <a:pPr eaLnBrk="1" hangingPunct="1"/>
                <a:r>
                  <a:rPr lang="ru-RU" altLang="ru-RU"/>
                  <a:t>- 5</a:t>
                </a:r>
              </a:p>
            </p:txBody>
          </p:sp>
          <p:sp>
            <p:nvSpPr>
              <p:cNvPr id="25628" name="Text Box 81"/>
              <p:cNvSpPr txBox="1">
                <a:spLocks noChangeArrowheads="1"/>
              </p:cNvSpPr>
              <p:nvPr/>
            </p:nvSpPr>
            <p:spPr bwMode="auto">
              <a:xfrm>
                <a:off x="657" y="2296"/>
                <a:ext cx="284" cy="231"/>
              </a:xfrm>
              <a:prstGeom prst="rect">
                <a:avLst/>
              </a:prstGeom>
              <a:noFill/>
              <a:ln w="9525">
                <a:noFill/>
                <a:miter lim="800000"/>
                <a:headEnd/>
                <a:tailEnd/>
              </a:ln>
            </p:spPr>
            <p:txBody>
              <a:bodyPr wrap="none">
                <a:spAutoFit/>
              </a:bodyPr>
              <a:lstStyle/>
              <a:p>
                <a:pPr eaLnBrk="1" hangingPunct="1"/>
                <a:r>
                  <a:rPr lang="ru-RU" altLang="ru-RU"/>
                  <a:t>- 4</a:t>
                </a:r>
              </a:p>
            </p:txBody>
          </p:sp>
          <p:sp>
            <p:nvSpPr>
              <p:cNvPr id="25629" name="Text Box 82"/>
              <p:cNvSpPr txBox="1">
                <a:spLocks noChangeArrowheads="1"/>
              </p:cNvSpPr>
              <p:nvPr/>
            </p:nvSpPr>
            <p:spPr bwMode="auto">
              <a:xfrm>
                <a:off x="657" y="2115"/>
                <a:ext cx="284" cy="231"/>
              </a:xfrm>
              <a:prstGeom prst="rect">
                <a:avLst/>
              </a:prstGeom>
              <a:noFill/>
              <a:ln w="9525">
                <a:noFill/>
                <a:miter lim="800000"/>
                <a:headEnd/>
                <a:tailEnd/>
              </a:ln>
            </p:spPr>
            <p:txBody>
              <a:bodyPr wrap="none">
                <a:spAutoFit/>
              </a:bodyPr>
              <a:lstStyle/>
              <a:p>
                <a:pPr eaLnBrk="1" hangingPunct="1"/>
                <a:r>
                  <a:rPr lang="ru-RU" altLang="ru-RU"/>
                  <a:t>- 3</a:t>
                </a:r>
              </a:p>
            </p:txBody>
          </p:sp>
          <p:sp>
            <p:nvSpPr>
              <p:cNvPr id="25630" name="Text Box 83"/>
              <p:cNvSpPr txBox="1">
                <a:spLocks noChangeArrowheads="1"/>
              </p:cNvSpPr>
              <p:nvPr/>
            </p:nvSpPr>
            <p:spPr bwMode="auto">
              <a:xfrm>
                <a:off x="657" y="1933"/>
                <a:ext cx="284" cy="231"/>
              </a:xfrm>
              <a:prstGeom prst="rect">
                <a:avLst/>
              </a:prstGeom>
              <a:noFill/>
              <a:ln w="9525">
                <a:noFill/>
                <a:miter lim="800000"/>
                <a:headEnd/>
                <a:tailEnd/>
              </a:ln>
            </p:spPr>
            <p:txBody>
              <a:bodyPr wrap="none">
                <a:spAutoFit/>
              </a:bodyPr>
              <a:lstStyle/>
              <a:p>
                <a:pPr eaLnBrk="1" hangingPunct="1"/>
                <a:r>
                  <a:rPr lang="ru-RU" altLang="ru-RU"/>
                  <a:t>- 2</a:t>
                </a:r>
              </a:p>
            </p:txBody>
          </p:sp>
          <p:sp>
            <p:nvSpPr>
              <p:cNvPr id="25631" name="Text Box 84"/>
              <p:cNvSpPr txBox="1">
                <a:spLocks noChangeArrowheads="1"/>
              </p:cNvSpPr>
              <p:nvPr/>
            </p:nvSpPr>
            <p:spPr bwMode="auto">
              <a:xfrm>
                <a:off x="657" y="1752"/>
                <a:ext cx="284" cy="231"/>
              </a:xfrm>
              <a:prstGeom prst="rect">
                <a:avLst/>
              </a:prstGeom>
              <a:noFill/>
              <a:ln w="9525">
                <a:noFill/>
                <a:miter lim="800000"/>
                <a:headEnd/>
                <a:tailEnd/>
              </a:ln>
            </p:spPr>
            <p:txBody>
              <a:bodyPr wrap="none">
                <a:spAutoFit/>
              </a:bodyPr>
              <a:lstStyle/>
              <a:p>
                <a:pPr eaLnBrk="1" hangingPunct="1"/>
                <a:r>
                  <a:rPr lang="ru-RU" altLang="ru-RU"/>
                  <a:t>- 1</a:t>
                </a: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357166"/>
            <a:ext cx="6589199" cy="861790"/>
          </a:xfrm>
        </p:spPr>
        <p:style>
          <a:lnRef idx="2">
            <a:schemeClr val="accent4"/>
          </a:lnRef>
          <a:fillRef idx="1">
            <a:schemeClr val="lt1"/>
          </a:fillRef>
          <a:effectRef idx="0">
            <a:schemeClr val="accent4"/>
          </a:effectRef>
          <a:fontRef idx="minor">
            <a:schemeClr val="dk1"/>
          </a:fontRef>
        </p:style>
        <p:txBody>
          <a:bodyPr>
            <a:noAutofit/>
          </a:bodyPr>
          <a:lstStyle/>
          <a:p>
            <a:pPr algn="ctr"/>
            <a:r>
              <a:rPr lang="kk-KZ" sz="6600" b="1" dirty="0" smtClean="0">
                <a:solidFill>
                  <a:schemeClr val="tx1"/>
                </a:solidFill>
                <a:latin typeface="Times New Roman" panose="02020603050405020304" pitchFamily="18" charset="0"/>
                <a:cs typeface="Times New Roman" panose="02020603050405020304" pitchFamily="18" charset="0"/>
              </a:rPr>
              <a:t>Жоспар:</a:t>
            </a:r>
            <a:endParaRPr lang="ru-RU" sz="66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714348" y="1643050"/>
            <a:ext cx="7324578" cy="4258268"/>
          </a:xfrm>
        </p:spPr>
        <p:style>
          <a:lnRef idx="1">
            <a:schemeClr val="accent4"/>
          </a:lnRef>
          <a:fillRef idx="2">
            <a:schemeClr val="accent4"/>
          </a:fillRef>
          <a:effectRef idx="1">
            <a:schemeClr val="accent4"/>
          </a:effectRef>
          <a:fontRef idx="minor">
            <a:schemeClr val="dk1"/>
          </a:fontRef>
        </p:style>
        <p:txBody>
          <a:bodyPr>
            <a:normAutofit/>
          </a:bodyPr>
          <a:lstStyle/>
          <a:p>
            <a:r>
              <a:rPr lang="kk-KZ" sz="2400" b="1" dirty="0" smtClean="0">
                <a:solidFill>
                  <a:schemeClr val="tx1"/>
                </a:solidFill>
                <a:latin typeface="Times New Roman" panose="02020603050405020304" pitchFamily="18" charset="0"/>
                <a:cs typeface="Times New Roman" panose="02020603050405020304" pitchFamily="18" charset="0"/>
              </a:rPr>
              <a:t>І. Кіріспе</a:t>
            </a:r>
          </a:p>
          <a:p>
            <a:r>
              <a:rPr lang="kk-KZ" sz="2400" b="1" dirty="0" smtClean="0">
                <a:solidFill>
                  <a:schemeClr val="tx1"/>
                </a:solidFill>
                <a:latin typeface="Times New Roman" panose="02020603050405020304" pitchFamily="18" charset="0"/>
                <a:cs typeface="Times New Roman" panose="02020603050405020304" pitchFamily="18" charset="0"/>
              </a:rPr>
              <a:t>ІІ. Негізгі бөлім</a:t>
            </a:r>
          </a:p>
          <a:p>
            <a:r>
              <a:rPr lang="kk-KZ" sz="2400" b="1" dirty="0" smtClean="0">
                <a:solidFill>
                  <a:schemeClr val="tx1"/>
                </a:solidFill>
                <a:latin typeface="Times New Roman" panose="02020603050405020304" pitchFamily="18" charset="0"/>
                <a:cs typeface="Times New Roman" panose="02020603050405020304" pitchFamily="18" charset="0"/>
              </a:rPr>
              <a:t>1. Биологиялық сағат және оның маңызы</a:t>
            </a:r>
          </a:p>
          <a:p>
            <a:r>
              <a:rPr lang="kk-KZ" sz="2400" b="1" dirty="0" smtClean="0">
                <a:solidFill>
                  <a:schemeClr val="tx1"/>
                </a:solidFill>
                <a:latin typeface="Times New Roman" panose="02020603050405020304" pitchFamily="18" charset="0"/>
                <a:cs typeface="Times New Roman" panose="02020603050405020304" pitchFamily="18" charset="0"/>
              </a:rPr>
              <a:t>2.</a:t>
            </a:r>
            <a:r>
              <a:rPr lang="kk-KZ" sz="2400" dirty="0" smtClean="0">
                <a:latin typeface="Times New Roman" panose="02020603050405020304" pitchFamily="18" charset="0"/>
                <a:cs typeface="Times New Roman" panose="02020603050405020304" pitchFamily="18" charset="0"/>
              </a:rPr>
              <a:t> </a:t>
            </a:r>
            <a:r>
              <a:rPr lang="kk-KZ" b="1" dirty="0" smtClean="0">
                <a:solidFill>
                  <a:schemeClr val="tx1"/>
                </a:solidFill>
                <a:latin typeface="Times New Roman" pitchFamily="18" charset="0"/>
                <a:cs typeface="Times New Roman" pitchFamily="18" charset="0"/>
              </a:rPr>
              <a:t>Жұмысқа қабілеттілігі бойынша адамдар типтері</a:t>
            </a:r>
            <a:endParaRPr lang="kk-KZ" sz="2400" b="1" dirty="0" smtClean="0">
              <a:solidFill>
                <a:schemeClr val="tx1"/>
              </a:solidFill>
              <a:latin typeface="Times New Roman" panose="02020603050405020304" pitchFamily="18" charset="0"/>
              <a:cs typeface="Times New Roman" panose="02020603050405020304" pitchFamily="18" charset="0"/>
            </a:endParaRPr>
          </a:p>
          <a:p>
            <a:r>
              <a:rPr lang="kk-KZ" sz="2400" b="1" dirty="0" smtClean="0">
                <a:solidFill>
                  <a:schemeClr val="tx1"/>
                </a:solidFill>
                <a:latin typeface="Times New Roman" panose="02020603050405020304" pitchFamily="18" charset="0"/>
                <a:cs typeface="Times New Roman" panose="02020603050405020304" pitchFamily="18" charset="0"/>
              </a:rPr>
              <a:t>3.</a:t>
            </a:r>
            <a:r>
              <a:rPr lang="kk-KZ" b="1" dirty="0" smtClean="0">
                <a:solidFill>
                  <a:schemeClr val="tx1"/>
                </a:solidFill>
                <a:latin typeface="Times New Roman" panose="02020603050405020304" pitchFamily="18" charset="0"/>
                <a:cs typeface="Times New Roman" panose="02020603050405020304" pitchFamily="18" charset="0"/>
              </a:rPr>
              <a:t> Биологиялық сағат бойынша жүргізілген тәжірибелер.</a:t>
            </a:r>
            <a:endParaRPr lang="kk-KZ" sz="2400" b="1" dirty="0" smtClean="0">
              <a:solidFill>
                <a:schemeClr val="tx1"/>
              </a:solidFill>
              <a:latin typeface="Times New Roman" panose="02020603050405020304" pitchFamily="18" charset="0"/>
              <a:cs typeface="Times New Roman" panose="02020603050405020304" pitchFamily="18" charset="0"/>
            </a:endParaRPr>
          </a:p>
          <a:p>
            <a:r>
              <a:rPr lang="kk-KZ" sz="2400" b="1" dirty="0" smtClean="0">
                <a:solidFill>
                  <a:schemeClr val="tx1"/>
                </a:solidFill>
                <a:latin typeface="Times New Roman" panose="02020603050405020304" pitchFamily="18" charset="0"/>
                <a:cs typeface="Times New Roman" panose="02020603050405020304" pitchFamily="18" charset="0"/>
              </a:rPr>
              <a:t>ІІІ. Қорытынды</a:t>
            </a:r>
          </a:p>
          <a:p>
            <a:r>
              <a:rPr lang="kk-KZ" sz="2400" b="1" dirty="0" smtClean="0">
                <a:solidFill>
                  <a:schemeClr val="tx1"/>
                </a:solidFill>
                <a:latin typeface="Times New Roman" panose="02020603050405020304" pitchFamily="18" charset="0"/>
                <a:cs typeface="Times New Roman" panose="02020603050405020304" pitchFamily="18" charset="0"/>
              </a:rPr>
              <a:t>І</a:t>
            </a:r>
            <a:r>
              <a:rPr lang="en-US" sz="2400" b="1" dirty="0" smtClean="0">
                <a:solidFill>
                  <a:schemeClr val="tx1"/>
                </a:solidFill>
                <a:latin typeface="Times New Roman" panose="02020603050405020304" pitchFamily="18" charset="0"/>
                <a:cs typeface="Times New Roman" panose="02020603050405020304" pitchFamily="18" charset="0"/>
              </a:rPr>
              <a:t>V</a:t>
            </a:r>
            <a:r>
              <a:rPr lang="kk-KZ" sz="2400" b="1" dirty="0" smtClean="0">
                <a:solidFill>
                  <a:schemeClr val="tx1"/>
                </a:solidFill>
                <a:latin typeface="Times New Roman" panose="02020603050405020304" pitchFamily="18" charset="0"/>
                <a:cs typeface="Times New Roman" panose="02020603050405020304" pitchFamily="18" charset="0"/>
              </a:rPr>
              <a:t>. Пайдаланылған әдебиеттер тізімі</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766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Group 226"/>
          <p:cNvGraphicFramePr>
            <a:graphicFrameLocks noGrp="1"/>
          </p:cNvGraphicFramePr>
          <p:nvPr/>
        </p:nvGraphicFramePr>
        <p:xfrm>
          <a:off x="250825" y="115888"/>
          <a:ext cx="8893175" cy="6656469"/>
        </p:xfrm>
        <a:graphic>
          <a:graphicData uri="http://schemas.openxmlformats.org/drawingml/2006/table">
            <a:tbl>
              <a:tblPr/>
              <a:tblGrid>
                <a:gridCol w="1892300"/>
                <a:gridCol w="2370138"/>
                <a:gridCol w="2246312"/>
                <a:gridCol w="2384425"/>
              </a:tblGrid>
              <a:tr h="70104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FF0000"/>
                          </a:solidFill>
                          <a:effectLst/>
                          <a:latin typeface="Times New Roman" pitchFamily="18" charset="0"/>
                          <a:cs typeface="Times New Roman" pitchFamily="18" charset="0"/>
                        </a:rPr>
                        <a:t>Физикалық</a:t>
                      </a:r>
                      <a:endParaRPr kumimoji="0" lang="ru-RU"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cs typeface="Times New Roman" pitchFamily="18" charset="0"/>
                        </a:rPr>
                        <a:t>жағдай</a:t>
                      </a:r>
                      <a:endParaRPr kumimoji="0" lang="ru-RU" sz="2000" b="1" i="0" u="none" strike="noStrike" cap="none" normalizeH="0" baseline="0" dirty="0" smtClean="0">
                        <a:ln>
                          <a:noFill/>
                        </a:ln>
                        <a:solidFill>
                          <a:srgbClr val="FF0000"/>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008000"/>
                          </a:solidFill>
                          <a:effectLst/>
                          <a:latin typeface="Times New Roman" pitchFamily="18" charset="0"/>
                          <a:cs typeface="Times New Roman" pitchFamily="18" charset="0"/>
                        </a:rPr>
                        <a:t>Эмоциональды</a:t>
                      </a:r>
                      <a:r>
                        <a:rPr kumimoji="0" lang="ru-RU" sz="2000" b="1" i="0" u="none" strike="noStrike" cap="none" normalizeH="0" baseline="0" dirty="0" smtClean="0">
                          <a:ln>
                            <a:noFill/>
                          </a:ln>
                          <a:solidFill>
                            <a:srgbClr val="008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8000"/>
                          </a:solidFill>
                          <a:effectLst/>
                          <a:latin typeface="Times New Roman" pitchFamily="18" charset="0"/>
                          <a:cs typeface="Times New Roman" pitchFamily="18" charset="0"/>
                        </a:rPr>
                        <a:t>жағдай</a:t>
                      </a:r>
                      <a:endParaRPr kumimoji="0" lang="ru-RU" sz="2000" b="1"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accent2"/>
                          </a:solidFill>
                          <a:effectLst/>
                          <a:latin typeface="Times New Roman" pitchFamily="18" charset="0"/>
                          <a:cs typeface="Times New Roman" pitchFamily="18" charset="0"/>
                        </a:rPr>
                        <a:t>Интеллектуаль</a:t>
                      </a:r>
                      <a:r>
                        <a:rPr kumimoji="0" lang="ru-RU" sz="20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chemeClr val="accent2"/>
                          </a:solidFill>
                          <a:effectLst/>
                          <a:latin typeface="Times New Roman" pitchFamily="18" charset="0"/>
                          <a:cs typeface="Times New Roman" pitchFamily="18" charset="0"/>
                        </a:rPr>
                        <a:t>жағдай</a:t>
                      </a:r>
                      <a:endParaRPr kumimoji="0" lang="ru-RU" sz="2000" b="1" i="0" u="none" strike="noStrike" cap="none" normalizeH="0" baseline="0" dirty="0" smtClean="0">
                        <a:ln>
                          <a:noFill/>
                        </a:ln>
                        <a:solidFill>
                          <a:schemeClr val="accent2"/>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331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Сіз</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бүгін энергияға толысыз</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спортпен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немесе</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көп физикалық күшті қажет ететін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жұмыстармен айналыссаңыз болады</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Көңіл - күйіңіз өте жақсы, белсенді әрекеттік күйдесіз. Қозу процесстері төмен.</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Миыңыз өте белсенді жұмыс істеуде, шығармашық жұмыспен айналысуға пайдалы уақыт.</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185732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Организм тонусы төмендеген,белсен-ділік еріншіктікке жол беруде, себебі физикалық белсенділік төмендеген.</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Қоршаған ортаға пессимистік көз қарас туындайды, апатия пайда болады.</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Ойлау</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қабілетіңіз нашар</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өнермен айналысуға тиімсіз</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уақыт.</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05593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Ағзаның физикалық </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тонусы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төмендеген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бұлшық еттер</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мен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жалпы</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денеде</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әл жоқ</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Тітіркенгіштік</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өте жоғары, Қөңіл-күйіңіз  өте жаман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нерв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жүйесінде қозғыштық басым</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Оқу  мен шығармашылықпен шұғылдануға тиімсіз кез. Ой еңбегінен демалыңыз, маңызды шешім қабылдамаңыз.</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Group 32"/>
          <p:cNvGrpSpPr>
            <a:grpSpLocks/>
          </p:cNvGrpSpPr>
          <p:nvPr/>
        </p:nvGrpSpPr>
        <p:grpSpPr bwMode="auto">
          <a:xfrm>
            <a:off x="755650" y="404813"/>
            <a:ext cx="858838" cy="2360612"/>
            <a:chOff x="204" y="730"/>
            <a:chExt cx="891" cy="2065"/>
          </a:xfrm>
        </p:grpSpPr>
        <p:grpSp>
          <p:nvGrpSpPr>
            <p:cNvPr id="3" name="Group 33"/>
            <p:cNvGrpSpPr>
              <a:grpSpLocks/>
            </p:cNvGrpSpPr>
            <p:nvPr/>
          </p:nvGrpSpPr>
          <p:grpSpPr bwMode="auto">
            <a:xfrm>
              <a:off x="204" y="799"/>
              <a:ext cx="453" cy="1815"/>
              <a:chOff x="204" y="799"/>
              <a:chExt cx="453" cy="1815"/>
            </a:xfrm>
          </p:grpSpPr>
          <p:sp>
            <p:nvSpPr>
              <p:cNvPr id="26719" name="Line 34"/>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6720" name="Line 35"/>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6721" name="Line 36"/>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6722" name="Line 37"/>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6723" name="Line 38"/>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6724" name="Line 39"/>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6725" name="Line 40"/>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6726" name="Line 41"/>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6727" name="Line 42"/>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6728" name="Line 43"/>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6729" name="Line 44"/>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6730" name="Line 45"/>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6708" name="Text Box 46"/>
            <p:cNvSpPr txBox="1">
              <a:spLocks noChangeArrowheads="1"/>
            </p:cNvSpPr>
            <p:nvPr/>
          </p:nvSpPr>
          <p:spPr bwMode="auto">
            <a:xfrm>
              <a:off x="649" y="1434"/>
              <a:ext cx="322" cy="321"/>
            </a:xfrm>
            <a:prstGeom prst="rect">
              <a:avLst/>
            </a:prstGeom>
            <a:noFill/>
            <a:ln w="9525">
              <a:noFill/>
              <a:miter lim="800000"/>
              <a:headEnd/>
              <a:tailEnd/>
            </a:ln>
          </p:spPr>
          <p:txBody>
            <a:bodyPr wrap="none">
              <a:spAutoFit/>
            </a:bodyPr>
            <a:lstStyle/>
            <a:p>
              <a:pPr eaLnBrk="1" hangingPunct="1"/>
              <a:r>
                <a:rPr lang="ru-RU" altLang="ru-RU"/>
                <a:t>1</a:t>
              </a:r>
            </a:p>
          </p:txBody>
        </p:sp>
        <p:sp>
          <p:nvSpPr>
            <p:cNvPr id="26709" name="Text Box 47"/>
            <p:cNvSpPr txBox="1">
              <a:spLocks noChangeArrowheads="1"/>
            </p:cNvSpPr>
            <p:nvPr/>
          </p:nvSpPr>
          <p:spPr bwMode="auto">
            <a:xfrm>
              <a:off x="649" y="1274"/>
              <a:ext cx="308" cy="295"/>
            </a:xfrm>
            <a:prstGeom prst="rect">
              <a:avLst/>
            </a:prstGeom>
            <a:noFill/>
            <a:ln w="9525">
              <a:noFill/>
              <a:miter lim="800000"/>
              <a:headEnd/>
              <a:tailEnd/>
            </a:ln>
          </p:spPr>
          <p:txBody>
            <a:bodyPr wrap="none">
              <a:spAutoFit/>
            </a:bodyPr>
            <a:lstStyle/>
            <a:p>
              <a:pPr eaLnBrk="1" hangingPunct="1"/>
              <a:r>
                <a:rPr lang="ru-RU" altLang="ru-RU" sz="1600"/>
                <a:t>2</a:t>
              </a:r>
            </a:p>
          </p:txBody>
        </p:sp>
        <p:sp>
          <p:nvSpPr>
            <p:cNvPr id="26710" name="Text Box 48"/>
            <p:cNvSpPr txBox="1">
              <a:spLocks noChangeArrowheads="1"/>
            </p:cNvSpPr>
            <p:nvPr/>
          </p:nvSpPr>
          <p:spPr bwMode="auto">
            <a:xfrm>
              <a:off x="649" y="1092"/>
              <a:ext cx="308" cy="295"/>
            </a:xfrm>
            <a:prstGeom prst="rect">
              <a:avLst/>
            </a:prstGeom>
            <a:noFill/>
            <a:ln w="9525">
              <a:noFill/>
              <a:miter lim="800000"/>
              <a:headEnd/>
              <a:tailEnd/>
            </a:ln>
          </p:spPr>
          <p:txBody>
            <a:bodyPr wrap="none">
              <a:spAutoFit/>
            </a:bodyPr>
            <a:lstStyle/>
            <a:p>
              <a:pPr eaLnBrk="1" hangingPunct="1"/>
              <a:r>
                <a:rPr lang="ru-RU" altLang="ru-RU" sz="1600"/>
                <a:t>3</a:t>
              </a:r>
            </a:p>
          </p:txBody>
        </p:sp>
        <p:sp>
          <p:nvSpPr>
            <p:cNvPr id="26711" name="Text Box 49"/>
            <p:cNvSpPr txBox="1">
              <a:spLocks noChangeArrowheads="1"/>
            </p:cNvSpPr>
            <p:nvPr/>
          </p:nvSpPr>
          <p:spPr bwMode="auto">
            <a:xfrm>
              <a:off x="649" y="913"/>
              <a:ext cx="308" cy="295"/>
            </a:xfrm>
            <a:prstGeom prst="rect">
              <a:avLst/>
            </a:prstGeom>
            <a:noFill/>
            <a:ln w="9525">
              <a:noFill/>
              <a:miter lim="800000"/>
              <a:headEnd/>
              <a:tailEnd/>
            </a:ln>
          </p:spPr>
          <p:txBody>
            <a:bodyPr wrap="none">
              <a:spAutoFit/>
            </a:bodyPr>
            <a:lstStyle/>
            <a:p>
              <a:pPr eaLnBrk="1" hangingPunct="1"/>
              <a:r>
                <a:rPr lang="ru-RU" altLang="ru-RU" sz="1600"/>
                <a:t>4</a:t>
              </a:r>
            </a:p>
          </p:txBody>
        </p:sp>
        <p:sp>
          <p:nvSpPr>
            <p:cNvPr id="26712" name="Text Box 50"/>
            <p:cNvSpPr txBox="1">
              <a:spLocks noChangeArrowheads="1"/>
            </p:cNvSpPr>
            <p:nvPr/>
          </p:nvSpPr>
          <p:spPr bwMode="auto">
            <a:xfrm>
              <a:off x="649" y="730"/>
              <a:ext cx="308" cy="294"/>
            </a:xfrm>
            <a:prstGeom prst="rect">
              <a:avLst/>
            </a:prstGeom>
            <a:noFill/>
            <a:ln w="9525">
              <a:noFill/>
              <a:miter lim="800000"/>
              <a:headEnd/>
              <a:tailEnd/>
            </a:ln>
          </p:spPr>
          <p:txBody>
            <a:bodyPr wrap="none">
              <a:spAutoFit/>
            </a:bodyPr>
            <a:lstStyle/>
            <a:p>
              <a:pPr eaLnBrk="1" hangingPunct="1"/>
              <a:r>
                <a:rPr lang="ru-RU" altLang="ru-RU" sz="1600"/>
                <a:t>5</a:t>
              </a:r>
            </a:p>
          </p:txBody>
        </p:sp>
        <p:sp>
          <p:nvSpPr>
            <p:cNvPr id="26713" name="Text Box 51"/>
            <p:cNvSpPr txBox="1">
              <a:spLocks noChangeArrowheads="1"/>
            </p:cNvSpPr>
            <p:nvPr/>
          </p:nvSpPr>
          <p:spPr bwMode="auto">
            <a:xfrm>
              <a:off x="649" y="1637"/>
              <a:ext cx="308" cy="294"/>
            </a:xfrm>
            <a:prstGeom prst="rect">
              <a:avLst/>
            </a:prstGeom>
            <a:noFill/>
            <a:ln w="9525">
              <a:noFill/>
              <a:miter lim="800000"/>
              <a:headEnd/>
              <a:tailEnd/>
            </a:ln>
          </p:spPr>
          <p:txBody>
            <a:bodyPr wrap="none">
              <a:spAutoFit/>
            </a:bodyPr>
            <a:lstStyle/>
            <a:p>
              <a:pPr eaLnBrk="1" hangingPunct="1"/>
              <a:r>
                <a:rPr lang="ru-RU" altLang="ru-RU" sz="1600"/>
                <a:t>0</a:t>
              </a:r>
            </a:p>
          </p:txBody>
        </p:sp>
        <p:sp>
          <p:nvSpPr>
            <p:cNvPr id="26714" name="Text Box 52"/>
            <p:cNvSpPr txBox="1">
              <a:spLocks noChangeArrowheads="1"/>
            </p:cNvSpPr>
            <p:nvPr/>
          </p:nvSpPr>
          <p:spPr bwMode="auto">
            <a:xfrm>
              <a:off x="657" y="2501"/>
              <a:ext cx="438" cy="294"/>
            </a:xfrm>
            <a:prstGeom prst="rect">
              <a:avLst/>
            </a:prstGeom>
            <a:noFill/>
            <a:ln w="9525">
              <a:noFill/>
              <a:miter lim="800000"/>
              <a:headEnd/>
              <a:tailEnd/>
            </a:ln>
          </p:spPr>
          <p:txBody>
            <a:bodyPr wrap="none">
              <a:spAutoFit/>
            </a:bodyPr>
            <a:lstStyle/>
            <a:p>
              <a:pPr eaLnBrk="1" hangingPunct="1"/>
              <a:r>
                <a:rPr lang="ru-RU" altLang="ru-RU" sz="1600"/>
                <a:t>- 5</a:t>
              </a:r>
            </a:p>
          </p:txBody>
        </p:sp>
        <p:sp>
          <p:nvSpPr>
            <p:cNvPr id="26715" name="Text Box 53"/>
            <p:cNvSpPr txBox="1">
              <a:spLocks noChangeArrowheads="1"/>
            </p:cNvSpPr>
            <p:nvPr/>
          </p:nvSpPr>
          <p:spPr bwMode="auto">
            <a:xfrm>
              <a:off x="657" y="2316"/>
              <a:ext cx="438" cy="294"/>
            </a:xfrm>
            <a:prstGeom prst="rect">
              <a:avLst/>
            </a:prstGeom>
            <a:noFill/>
            <a:ln w="9525">
              <a:noFill/>
              <a:miter lim="800000"/>
              <a:headEnd/>
              <a:tailEnd/>
            </a:ln>
          </p:spPr>
          <p:txBody>
            <a:bodyPr wrap="none">
              <a:spAutoFit/>
            </a:bodyPr>
            <a:lstStyle/>
            <a:p>
              <a:pPr eaLnBrk="1" hangingPunct="1"/>
              <a:r>
                <a:rPr lang="ru-RU" altLang="ru-RU" sz="1600"/>
                <a:t>- 4</a:t>
              </a:r>
            </a:p>
          </p:txBody>
        </p:sp>
        <p:sp>
          <p:nvSpPr>
            <p:cNvPr id="26716" name="Text Box 54"/>
            <p:cNvSpPr txBox="1">
              <a:spLocks noChangeArrowheads="1"/>
            </p:cNvSpPr>
            <p:nvPr/>
          </p:nvSpPr>
          <p:spPr bwMode="auto">
            <a:xfrm>
              <a:off x="657" y="2135"/>
              <a:ext cx="438" cy="295"/>
            </a:xfrm>
            <a:prstGeom prst="rect">
              <a:avLst/>
            </a:prstGeom>
            <a:noFill/>
            <a:ln w="9525">
              <a:noFill/>
              <a:miter lim="800000"/>
              <a:headEnd/>
              <a:tailEnd/>
            </a:ln>
          </p:spPr>
          <p:txBody>
            <a:bodyPr wrap="none">
              <a:spAutoFit/>
            </a:bodyPr>
            <a:lstStyle/>
            <a:p>
              <a:pPr eaLnBrk="1" hangingPunct="1"/>
              <a:r>
                <a:rPr lang="ru-RU" altLang="ru-RU" sz="1600"/>
                <a:t>- 3</a:t>
              </a:r>
            </a:p>
          </p:txBody>
        </p:sp>
        <p:sp>
          <p:nvSpPr>
            <p:cNvPr id="26717" name="Text Box 55"/>
            <p:cNvSpPr txBox="1">
              <a:spLocks noChangeArrowheads="1"/>
            </p:cNvSpPr>
            <p:nvPr/>
          </p:nvSpPr>
          <p:spPr bwMode="auto">
            <a:xfrm>
              <a:off x="657" y="1954"/>
              <a:ext cx="438" cy="294"/>
            </a:xfrm>
            <a:prstGeom prst="rect">
              <a:avLst/>
            </a:prstGeom>
            <a:noFill/>
            <a:ln w="9525">
              <a:noFill/>
              <a:miter lim="800000"/>
              <a:headEnd/>
              <a:tailEnd/>
            </a:ln>
          </p:spPr>
          <p:txBody>
            <a:bodyPr wrap="none">
              <a:spAutoFit/>
            </a:bodyPr>
            <a:lstStyle/>
            <a:p>
              <a:pPr eaLnBrk="1" hangingPunct="1"/>
              <a:r>
                <a:rPr lang="ru-RU" altLang="ru-RU" sz="1600"/>
                <a:t>- 2</a:t>
              </a:r>
            </a:p>
          </p:txBody>
        </p:sp>
        <p:sp>
          <p:nvSpPr>
            <p:cNvPr id="26718" name="Text Box 56"/>
            <p:cNvSpPr txBox="1">
              <a:spLocks noChangeArrowheads="1"/>
            </p:cNvSpPr>
            <p:nvPr/>
          </p:nvSpPr>
          <p:spPr bwMode="auto">
            <a:xfrm>
              <a:off x="657" y="1772"/>
              <a:ext cx="438" cy="294"/>
            </a:xfrm>
            <a:prstGeom prst="rect">
              <a:avLst/>
            </a:prstGeom>
            <a:noFill/>
            <a:ln w="9525">
              <a:noFill/>
              <a:miter lim="800000"/>
              <a:headEnd/>
              <a:tailEnd/>
            </a:ln>
          </p:spPr>
          <p:txBody>
            <a:bodyPr wrap="none">
              <a:spAutoFit/>
            </a:bodyPr>
            <a:lstStyle/>
            <a:p>
              <a:pPr eaLnBrk="1" hangingPunct="1"/>
              <a:r>
                <a:rPr lang="ru-RU" altLang="ru-RU" sz="1600"/>
                <a:t>- 1</a:t>
              </a:r>
            </a:p>
          </p:txBody>
        </p:sp>
      </p:grpSp>
      <p:sp>
        <p:nvSpPr>
          <p:cNvPr id="26654" name="AutoShape 139"/>
          <p:cNvSpPr>
            <a:spLocks/>
          </p:cNvSpPr>
          <p:nvPr/>
        </p:nvSpPr>
        <p:spPr bwMode="auto">
          <a:xfrm>
            <a:off x="1619250" y="476250"/>
            <a:ext cx="215900" cy="1008063"/>
          </a:xfrm>
          <a:prstGeom prst="rightBrace">
            <a:avLst>
              <a:gd name="adj1" fmla="val 38909"/>
              <a:gd name="adj2" fmla="val 50000"/>
            </a:avLst>
          </a:prstGeom>
          <a:solidFill>
            <a:srgbClr val="FFFF00"/>
          </a:solidFill>
          <a:ln w="38100">
            <a:solidFill>
              <a:schemeClr val="tx1"/>
            </a:solidFill>
            <a:round/>
            <a:headEnd/>
            <a:tailEnd/>
          </a:ln>
        </p:spPr>
        <p:txBody>
          <a:bodyPr wrap="none" anchor="ctr"/>
          <a:lstStyle/>
          <a:p>
            <a:pPr algn="ctr" eaLnBrk="1" hangingPunct="1"/>
            <a:endParaRPr lang="ru-RU" altLang="ru-RU"/>
          </a:p>
        </p:txBody>
      </p:sp>
      <p:sp>
        <p:nvSpPr>
          <p:cNvPr id="26655" name="AutoShape 168"/>
          <p:cNvSpPr>
            <a:spLocks/>
          </p:cNvSpPr>
          <p:nvPr/>
        </p:nvSpPr>
        <p:spPr bwMode="auto">
          <a:xfrm>
            <a:off x="1571625" y="3214688"/>
            <a:ext cx="287338" cy="863600"/>
          </a:xfrm>
          <a:prstGeom prst="rightBrace">
            <a:avLst>
              <a:gd name="adj1" fmla="val 25046"/>
              <a:gd name="adj2" fmla="val 50000"/>
            </a:avLst>
          </a:prstGeom>
          <a:solidFill>
            <a:srgbClr val="FFFF00"/>
          </a:solidFill>
          <a:ln w="38100">
            <a:solidFill>
              <a:schemeClr val="tx1"/>
            </a:solidFill>
            <a:round/>
            <a:headEnd/>
            <a:tailEnd/>
          </a:ln>
        </p:spPr>
        <p:txBody>
          <a:bodyPr wrap="none" anchor="ctr"/>
          <a:lstStyle/>
          <a:p>
            <a:pPr algn="ctr" eaLnBrk="1" hangingPunct="1"/>
            <a:endParaRPr lang="ru-RU" altLang="ru-RU"/>
          </a:p>
        </p:txBody>
      </p:sp>
      <p:grpSp>
        <p:nvGrpSpPr>
          <p:cNvPr id="4" name="Group 170"/>
          <p:cNvGrpSpPr>
            <a:grpSpLocks/>
          </p:cNvGrpSpPr>
          <p:nvPr/>
        </p:nvGrpSpPr>
        <p:grpSpPr bwMode="auto">
          <a:xfrm>
            <a:off x="755650" y="2636838"/>
            <a:ext cx="858838" cy="2141537"/>
            <a:chOff x="204" y="730"/>
            <a:chExt cx="891" cy="2087"/>
          </a:xfrm>
        </p:grpSpPr>
        <p:grpSp>
          <p:nvGrpSpPr>
            <p:cNvPr id="5" name="Group 171"/>
            <p:cNvGrpSpPr>
              <a:grpSpLocks/>
            </p:cNvGrpSpPr>
            <p:nvPr/>
          </p:nvGrpSpPr>
          <p:grpSpPr bwMode="auto">
            <a:xfrm>
              <a:off x="204" y="799"/>
              <a:ext cx="453" cy="1815"/>
              <a:chOff x="204" y="799"/>
              <a:chExt cx="453" cy="1815"/>
            </a:xfrm>
          </p:grpSpPr>
          <p:sp>
            <p:nvSpPr>
              <p:cNvPr id="26695" name="Line 172"/>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6696" name="Line 173"/>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6697" name="Line 174"/>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6698" name="Line 175"/>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6699" name="Line 176"/>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6700" name="Line 177"/>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6701" name="Line 178"/>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6702" name="Line 179"/>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6703" name="Line 180"/>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6704" name="Line 181"/>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6705" name="Line 182"/>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6706" name="Line 183"/>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6684" name="Text Box 184"/>
            <p:cNvSpPr txBox="1">
              <a:spLocks noChangeArrowheads="1"/>
            </p:cNvSpPr>
            <p:nvPr/>
          </p:nvSpPr>
          <p:spPr bwMode="auto">
            <a:xfrm>
              <a:off x="649" y="1434"/>
              <a:ext cx="322" cy="345"/>
            </a:xfrm>
            <a:prstGeom prst="rect">
              <a:avLst/>
            </a:prstGeom>
            <a:noFill/>
            <a:ln w="9525">
              <a:noFill/>
              <a:miter lim="800000"/>
              <a:headEnd/>
              <a:tailEnd/>
            </a:ln>
          </p:spPr>
          <p:txBody>
            <a:bodyPr wrap="none">
              <a:spAutoFit/>
            </a:bodyPr>
            <a:lstStyle/>
            <a:p>
              <a:pPr eaLnBrk="1" hangingPunct="1"/>
              <a:r>
                <a:rPr lang="ru-RU" altLang="ru-RU"/>
                <a:t>1</a:t>
              </a:r>
            </a:p>
          </p:txBody>
        </p:sp>
        <p:sp>
          <p:nvSpPr>
            <p:cNvPr id="26685" name="Text Box 185"/>
            <p:cNvSpPr txBox="1">
              <a:spLocks noChangeArrowheads="1"/>
            </p:cNvSpPr>
            <p:nvPr/>
          </p:nvSpPr>
          <p:spPr bwMode="auto">
            <a:xfrm>
              <a:off x="649" y="1273"/>
              <a:ext cx="308" cy="318"/>
            </a:xfrm>
            <a:prstGeom prst="rect">
              <a:avLst/>
            </a:prstGeom>
            <a:noFill/>
            <a:ln w="9525">
              <a:noFill/>
              <a:miter lim="800000"/>
              <a:headEnd/>
              <a:tailEnd/>
            </a:ln>
          </p:spPr>
          <p:txBody>
            <a:bodyPr wrap="none">
              <a:spAutoFit/>
            </a:bodyPr>
            <a:lstStyle/>
            <a:p>
              <a:pPr eaLnBrk="1" hangingPunct="1"/>
              <a:r>
                <a:rPr lang="ru-RU" altLang="ru-RU" sz="1600"/>
                <a:t>2</a:t>
              </a:r>
            </a:p>
          </p:txBody>
        </p:sp>
        <p:sp>
          <p:nvSpPr>
            <p:cNvPr id="26686" name="Text Box 186"/>
            <p:cNvSpPr txBox="1">
              <a:spLocks noChangeArrowheads="1"/>
            </p:cNvSpPr>
            <p:nvPr/>
          </p:nvSpPr>
          <p:spPr bwMode="auto">
            <a:xfrm>
              <a:off x="649" y="1092"/>
              <a:ext cx="308" cy="318"/>
            </a:xfrm>
            <a:prstGeom prst="rect">
              <a:avLst/>
            </a:prstGeom>
            <a:noFill/>
            <a:ln w="9525">
              <a:noFill/>
              <a:miter lim="800000"/>
              <a:headEnd/>
              <a:tailEnd/>
            </a:ln>
          </p:spPr>
          <p:txBody>
            <a:bodyPr wrap="none">
              <a:spAutoFit/>
            </a:bodyPr>
            <a:lstStyle/>
            <a:p>
              <a:pPr eaLnBrk="1" hangingPunct="1"/>
              <a:r>
                <a:rPr lang="ru-RU" altLang="ru-RU" sz="1600"/>
                <a:t>3</a:t>
              </a:r>
            </a:p>
          </p:txBody>
        </p:sp>
        <p:sp>
          <p:nvSpPr>
            <p:cNvPr id="26687" name="Text Box 187"/>
            <p:cNvSpPr txBox="1">
              <a:spLocks noChangeArrowheads="1"/>
            </p:cNvSpPr>
            <p:nvPr/>
          </p:nvSpPr>
          <p:spPr bwMode="auto">
            <a:xfrm>
              <a:off x="649" y="913"/>
              <a:ext cx="308" cy="317"/>
            </a:xfrm>
            <a:prstGeom prst="rect">
              <a:avLst/>
            </a:prstGeom>
            <a:noFill/>
            <a:ln w="9525">
              <a:noFill/>
              <a:miter lim="800000"/>
              <a:headEnd/>
              <a:tailEnd/>
            </a:ln>
          </p:spPr>
          <p:txBody>
            <a:bodyPr wrap="none">
              <a:spAutoFit/>
            </a:bodyPr>
            <a:lstStyle/>
            <a:p>
              <a:pPr eaLnBrk="1" hangingPunct="1"/>
              <a:r>
                <a:rPr lang="ru-RU" altLang="ru-RU" sz="1600"/>
                <a:t>4</a:t>
              </a:r>
            </a:p>
          </p:txBody>
        </p:sp>
        <p:sp>
          <p:nvSpPr>
            <p:cNvPr id="26688" name="Text Box 188"/>
            <p:cNvSpPr txBox="1">
              <a:spLocks noChangeArrowheads="1"/>
            </p:cNvSpPr>
            <p:nvPr/>
          </p:nvSpPr>
          <p:spPr bwMode="auto">
            <a:xfrm>
              <a:off x="649" y="730"/>
              <a:ext cx="308" cy="317"/>
            </a:xfrm>
            <a:prstGeom prst="rect">
              <a:avLst/>
            </a:prstGeom>
            <a:noFill/>
            <a:ln w="9525">
              <a:noFill/>
              <a:miter lim="800000"/>
              <a:headEnd/>
              <a:tailEnd/>
            </a:ln>
          </p:spPr>
          <p:txBody>
            <a:bodyPr wrap="none">
              <a:spAutoFit/>
            </a:bodyPr>
            <a:lstStyle/>
            <a:p>
              <a:pPr eaLnBrk="1" hangingPunct="1"/>
              <a:r>
                <a:rPr lang="ru-RU" altLang="ru-RU" sz="1600"/>
                <a:t>5</a:t>
              </a:r>
            </a:p>
          </p:txBody>
        </p:sp>
        <p:sp>
          <p:nvSpPr>
            <p:cNvPr id="26689" name="Text Box 189"/>
            <p:cNvSpPr txBox="1">
              <a:spLocks noChangeArrowheads="1"/>
            </p:cNvSpPr>
            <p:nvPr/>
          </p:nvSpPr>
          <p:spPr bwMode="auto">
            <a:xfrm>
              <a:off x="649" y="1637"/>
              <a:ext cx="308" cy="318"/>
            </a:xfrm>
            <a:prstGeom prst="rect">
              <a:avLst/>
            </a:prstGeom>
            <a:noFill/>
            <a:ln w="9525">
              <a:noFill/>
              <a:miter lim="800000"/>
              <a:headEnd/>
              <a:tailEnd/>
            </a:ln>
          </p:spPr>
          <p:txBody>
            <a:bodyPr wrap="none">
              <a:spAutoFit/>
            </a:bodyPr>
            <a:lstStyle/>
            <a:p>
              <a:pPr eaLnBrk="1" hangingPunct="1"/>
              <a:r>
                <a:rPr lang="ru-RU" altLang="ru-RU" sz="1600"/>
                <a:t>0</a:t>
              </a:r>
            </a:p>
          </p:txBody>
        </p:sp>
        <p:sp>
          <p:nvSpPr>
            <p:cNvPr id="26690" name="Text Box 190"/>
            <p:cNvSpPr txBox="1">
              <a:spLocks noChangeArrowheads="1"/>
            </p:cNvSpPr>
            <p:nvPr/>
          </p:nvSpPr>
          <p:spPr bwMode="auto">
            <a:xfrm>
              <a:off x="657" y="2500"/>
              <a:ext cx="438" cy="317"/>
            </a:xfrm>
            <a:prstGeom prst="rect">
              <a:avLst/>
            </a:prstGeom>
            <a:noFill/>
            <a:ln w="9525">
              <a:noFill/>
              <a:miter lim="800000"/>
              <a:headEnd/>
              <a:tailEnd/>
            </a:ln>
          </p:spPr>
          <p:txBody>
            <a:bodyPr wrap="none">
              <a:spAutoFit/>
            </a:bodyPr>
            <a:lstStyle/>
            <a:p>
              <a:pPr eaLnBrk="1" hangingPunct="1"/>
              <a:r>
                <a:rPr lang="ru-RU" altLang="ru-RU" sz="1600"/>
                <a:t>- 5</a:t>
              </a:r>
            </a:p>
          </p:txBody>
        </p:sp>
        <p:sp>
          <p:nvSpPr>
            <p:cNvPr id="26691" name="Text Box 191"/>
            <p:cNvSpPr txBox="1">
              <a:spLocks noChangeArrowheads="1"/>
            </p:cNvSpPr>
            <p:nvPr/>
          </p:nvSpPr>
          <p:spPr bwMode="auto">
            <a:xfrm>
              <a:off x="657" y="2317"/>
              <a:ext cx="438" cy="318"/>
            </a:xfrm>
            <a:prstGeom prst="rect">
              <a:avLst/>
            </a:prstGeom>
            <a:noFill/>
            <a:ln w="9525">
              <a:noFill/>
              <a:miter lim="800000"/>
              <a:headEnd/>
              <a:tailEnd/>
            </a:ln>
          </p:spPr>
          <p:txBody>
            <a:bodyPr wrap="none">
              <a:spAutoFit/>
            </a:bodyPr>
            <a:lstStyle/>
            <a:p>
              <a:pPr eaLnBrk="1" hangingPunct="1"/>
              <a:r>
                <a:rPr lang="ru-RU" altLang="ru-RU" sz="1600"/>
                <a:t>- 4</a:t>
              </a:r>
            </a:p>
          </p:txBody>
        </p:sp>
        <p:sp>
          <p:nvSpPr>
            <p:cNvPr id="26692" name="Text Box 192"/>
            <p:cNvSpPr txBox="1">
              <a:spLocks noChangeArrowheads="1"/>
            </p:cNvSpPr>
            <p:nvPr/>
          </p:nvSpPr>
          <p:spPr bwMode="auto">
            <a:xfrm>
              <a:off x="657" y="2136"/>
              <a:ext cx="438" cy="318"/>
            </a:xfrm>
            <a:prstGeom prst="rect">
              <a:avLst/>
            </a:prstGeom>
            <a:noFill/>
            <a:ln w="9525">
              <a:noFill/>
              <a:miter lim="800000"/>
              <a:headEnd/>
              <a:tailEnd/>
            </a:ln>
          </p:spPr>
          <p:txBody>
            <a:bodyPr wrap="none">
              <a:spAutoFit/>
            </a:bodyPr>
            <a:lstStyle/>
            <a:p>
              <a:pPr eaLnBrk="1" hangingPunct="1"/>
              <a:r>
                <a:rPr lang="ru-RU" altLang="ru-RU" sz="1600"/>
                <a:t>- 3</a:t>
              </a:r>
            </a:p>
          </p:txBody>
        </p:sp>
        <p:sp>
          <p:nvSpPr>
            <p:cNvPr id="26693" name="Text Box 193"/>
            <p:cNvSpPr txBox="1">
              <a:spLocks noChangeArrowheads="1"/>
            </p:cNvSpPr>
            <p:nvPr/>
          </p:nvSpPr>
          <p:spPr bwMode="auto">
            <a:xfrm>
              <a:off x="657" y="1953"/>
              <a:ext cx="438" cy="318"/>
            </a:xfrm>
            <a:prstGeom prst="rect">
              <a:avLst/>
            </a:prstGeom>
            <a:noFill/>
            <a:ln w="9525">
              <a:noFill/>
              <a:miter lim="800000"/>
              <a:headEnd/>
              <a:tailEnd/>
            </a:ln>
          </p:spPr>
          <p:txBody>
            <a:bodyPr wrap="none">
              <a:spAutoFit/>
            </a:bodyPr>
            <a:lstStyle/>
            <a:p>
              <a:pPr eaLnBrk="1" hangingPunct="1"/>
              <a:r>
                <a:rPr lang="ru-RU" altLang="ru-RU" sz="1600"/>
                <a:t>- 2</a:t>
              </a:r>
            </a:p>
          </p:txBody>
        </p:sp>
        <p:sp>
          <p:nvSpPr>
            <p:cNvPr id="26694" name="Text Box 194"/>
            <p:cNvSpPr txBox="1">
              <a:spLocks noChangeArrowheads="1"/>
            </p:cNvSpPr>
            <p:nvPr/>
          </p:nvSpPr>
          <p:spPr bwMode="auto">
            <a:xfrm>
              <a:off x="657" y="1772"/>
              <a:ext cx="438" cy="318"/>
            </a:xfrm>
            <a:prstGeom prst="rect">
              <a:avLst/>
            </a:prstGeom>
            <a:noFill/>
            <a:ln w="9525">
              <a:noFill/>
              <a:miter lim="800000"/>
              <a:headEnd/>
              <a:tailEnd/>
            </a:ln>
          </p:spPr>
          <p:txBody>
            <a:bodyPr wrap="none">
              <a:spAutoFit/>
            </a:bodyPr>
            <a:lstStyle/>
            <a:p>
              <a:pPr eaLnBrk="1" hangingPunct="1"/>
              <a:r>
                <a:rPr lang="ru-RU" altLang="ru-RU" sz="1600"/>
                <a:t>- 1</a:t>
              </a:r>
            </a:p>
          </p:txBody>
        </p:sp>
      </p:grpSp>
      <p:grpSp>
        <p:nvGrpSpPr>
          <p:cNvPr id="6" name="Group 195"/>
          <p:cNvGrpSpPr>
            <a:grpSpLocks/>
          </p:cNvGrpSpPr>
          <p:nvPr/>
        </p:nvGrpSpPr>
        <p:grpSpPr bwMode="auto">
          <a:xfrm>
            <a:off x="684213" y="4645025"/>
            <a:ext cx="858837" cy="2212975"/>
            <a:chOff x="204" y="730"/>
            <a:chExt cx="891" cy="2087"/>
          </a:xfrm>
        </p:grpSpPr>
        <p:grpSp>
          <p:nvGrpSpPr>
            <p:cNvPr id="7" name="Group 196"/>
            <p:cNvGrpSpPr>
              <a:grpSpLocks/>
            </p:cNvGrpSpPr>
            <p:nvPr/>
          </p:nvGrpSpPr>
          <p:grpSpPr bwMode="auto">
            <a:xfrm>
              <a:off x="204" y="799"/>
              <a:ext cx="453" cy="1815"/>
              <a:chOff x="204" y="799"/>
              <a:chExt cx="453" cy="1815"/>
            </a:xfrm>
          </p:grpSpPr>
          <p:sp>
            <p:nvSpPr>
              <p:cNvPr id="26671" name="Line 197"/>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6672" name="Line 198"/>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6673" name="Line 199"/>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6674" name="Line 200"/>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6675" name="Line 201"/>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6676" name="Line 202"/>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6677" name="Line 203"/>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6678" name="Line 204"/>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6679" name="Line 205"/>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6680" name="Line 206"/>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6681" name="Line 207"/>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6682" name="Line 208"/>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6660" name="Text Box 209"/>
            <p:cNvSpPr txBox="1">
              <a:spLocks noChangeArrowheads="1"/>
            </p:cNvSpPr>
            <p:nvPr/>
          </p:nvSpPr>
          <p:spPr bwMode="auto">
            <a:xfrm>
              <a:off x="649" y="1434"/>
              <a:ext cx="322" cy="345"/>
            </a:xfrm>
            <a:prstGeom prst="rect">
              <a:avLst/>
            </a:prstGeom>
            <a:noFill/>
            <a:ln w="9525">
              <a:noFill/>
              <a:miter lim="800000"/>
              <a:headEnd/>
              <a:tailEnd/>
            </a:ln>
          </p:spPr>
          <p:txBody>
            <a:bodyPr wrap="none">
              <a:spAutoFit/>
            </a:bodyPr>
            <a:lstStyle/>
            <a:p>
              <a:pPr eaLnBrk="1" hangingPunct="1"/>
              <a:r>
                <a:rPr lang="ru-RU" altLang="ru-RU"/>
                <a:t>1</a:t>
              </a:r>
            </a:p>
          </p:txBody>
        </p:sp>
        <p:sp>
          <p:nvSpPr>
            <p:cNvPr id="26661" name="Text Box 210"/>
            <p:cNvSpPr txBox="1">
              <a:spLocks noChangeArrowheads="1"/>
            </p:cNvSpPr>
            <p:nvPr/>
          </p:nvSpPr>
          <p:spPr bwMode="auto">
            <a:xfrm>
              <a:off x="649" y="1273"/>
              <a:ext cx="308" cy="318"/>
            </a:xfrm>
            <a:prstGeom prst="rect">
              <a:avLst/>
            </a:prstGeom>
            <a:noFill/>
            <a:ln w="9525">
              <a:noFill/>
              <a:miter lim="800000"/>
              <a:headEnd/>
              <a:tailEnd/>
            </a:ln>
          </p:spPr>
          <p:txBody>
            <a:bodyPr wrap="none">
              <a:spAutoFit/>
            </a:bodyPr>
            <a:lstStyle/>
            <a:p>
              <a:pPr eaLnBrk="1" hangingPunct="1"/>
              <a:r>
                <a:rPr lang="ru-RU" altLang="ru-RU" sz="1600"/>
                <a:t>2</a:t>
              </a:r>
            </a:p>
          </p:txBody>
        </p:sp>
        <p:sp>
          <p:nvSpPr>
            <p:cNvPr id="26662" name="Text Box 211"/>
            <p:cNvSpPr txBox="1">
              <a:spLocks noChangeArrowheads="1"/>
            </p:cNvSpPr>
            <p:nvPr/>
          </p:nvSpPr>
          <p:spPr bwMode="auto">
            <a:xfrm>
              <a:off x="649" y="1092"/>
              <a:ext cx="308" cy="318"/>
            </a:xfrm>
            <a:prstGeom prst="rect">
              <a:avLst/>
            </a:prstGeom>
            <a:noFill/>
            <a:ln w="9525">
              <a:noFill/>
              <a:miter lim="800000"/>
              <a:headEnd/>
              <a:tailEnd/>
            </a:ln>
          </p:spPr>
          <p:txBody>
            <a:bodyPr wrap="none">
              <a:spAutoFit/>
            </a:bodyPr>
            <a:lstStyle/>
            <a:p>
              <a:pPr eaLnBrk="1" hangingPunct="1"/>
              <a:r>
                <a:rPr lang="ru-RU" altLang="ru-RU" sz="1600"/>
                <a:t>3</a:t>
              </a:r>
            </a:p>
          </p:txBody>
        </p:sp>
        <p:sp>
          <p:nvSpPr>
            <p:cNvPr id="26663" name="Text Box 212"/>
            <p:cNvSpPr txBox="1">
              <a:spLocks noChangeArrowheads="1"/>
            </p:cNvSpPr>
            <p:nvPr/>
          </p:nvSpPr>
          <p:spPr bwMode="auto">
            <a:xfrm>
              <a:off x="649" y="913"/>
              <a:ext cx="308" cy="317"/>
            </a:xfrm>
            <a:prstGeom prst="rect">
              <a:avLst/>
            </a:prstGeom>
            <a:noFill/>
            <a:ln w="9525">
              <a:noFill/>
              <a:miter lim="800000"/>
              <a:headEnd/>
              <a:tailEnd/>
            </a:ln>
          </p:spPr>
          <p:txBody>
            <a:bodyPr wrap="none">
              <a:spAutoFit/>
            </a:bodyPr>
            <a:lstStyle/>
            <a:p>
              <a:pPr eaLnBrk="1" hangingPunct="1"/>
              <a:r>
                <a:rPr lang="ru-RU" altLang="ru-RU" sz="1600"/>
                <a:t>4</a:t>
              </a:r>
            </a:p>
          </p:txBody>
        </p:sp>
        <p:sp>
          <p:nvSpPr>
            <p:cNvPr id="26664" name="Text Box 213"/>
            <p:cNvSpPr txBox="1">
              <a:spLocks noChangeArrowheads="1"/>
            </p:cNvSpPr>
            <p:nvPr/>
          </p:nvSpPr>
          <p:spPr bwMode="auto">
            <a:xfrm>
              <a:off x="649" y="730"/>
              <a:ext cx="308" cy="317"/>
            </a:xfrm>
            <a:prstGeom prst="rect">
              <a:avLst/>
            </a:prstGeom>
            <a:noFill/>
            <a:ln w="9525">
              <a:noFill/>
              <a:miter lim="800000"/>
              <a:headEnd/>
              <a:tailEnd/>
            </a:ln>
          </p:spPr>
          <p:txBody>
            <a:bodyPr wrap="none">
              <a:spAutoFit/>
            </a:bodyPr>
            <a:lstStyle/>
            <a:p>
              <a:pPr eaLnBrk="1" hangingPunct="1"/>
              <a:r>
                <a:rPr lang="ru-RU" altLang="ru-RU" sz="1600"/>
                <a:t>5</a:t>
              </a:r>
            </a:p>
          </p:txBody>
        </p:sp>
        <p:sp>
          <p:nvSpPr>
            <p:cNvPr id="26665" name="Text Box 214"/>
            <p:cNvSpPr txBox="1">
              <a:spLocks noChangeArrowheads="1"/>
            </p:cNvSpPr>
            <p:nvPr/>
          </p:nvSpPr>
          <p:spPr bwMode="auto">
            <a:xfrm>
              <a:off x="649" y="1637"/>
              <a:ext cx="308" cy="318"/>
            </a:xfrm>
            <a:prstGeom prst="rect">
              <a:avLst/>
            </a:prstGeom>
            <a:solidFill>
              <a:srgbClr val="FFFF00"/>
            </a:solidFill>
            <a:ln w="9525">
              <a:noFill/>
              <a:miter lim="800000"/>
              <a:headEnd/>
              <a:tailEnd/>
            </a:ln>
          </p:spPr>
          <p:txBody>
            <a:bodyPr wrap="none">
              <a:spAutoFit/>
            </a:bodyPr>
            <a:lstStyle/>
            <a:p>
              <a:pPr eaLnBrk="1" hangingPunct="1"/>
              <a:r>
                <a:rPr lang="ru-RU" altLang="ru-RU" sz="1600"/>
                <a:t>0</a:t>
              </a:r>
            </a:p>
          </p:txBody>
        </p:sp>
        <p:sp>
          <p:nvSpPr>
            <p:cNvPr id="26666" name="Text Box 215"/>
            <p:cNvSpPr txBox="1">
              <a:spLocks noChangeArrowheads="1"/>
            </p:cNvSpPr>
            <p:nvPr/>
          </p:nvSpPr>
          <p:spPr bwMode="auto">
            <a:xfrm>
              <a:off x="657" y="2500"/>
              <a:ext cx="438" cy="317"/>
            </a:xfrm>
            <a:prstGeom prst="rect">
              <a:avLst/>
            </a:prstGeom>
            <a:noFill/>
            <a:ln w="9525">
              <a:noFill/>
              <a:miter lim="800000"/>
              <a:headEnd/>
              <a:tailEnd/>
            </a:ln>
          </p:spPr>
          <p:txBody>
            <a:bodyPr wrap="none">
              <a:spAutoFit/>
            </a:bodyPr>
            <a:lstStyle/>
            <a:p>
              <a:pPr eaLnBrk="1" hangingPunct="1"/>
              <a:r>
                <a:rPr lang="ru-RU" altLang="ru-RU" sz="1600"/>
                <a:t>- 5</a:t>
              </a:r>
            </a:p>
          </p:txBody>
        </p:sp>
        <p:sp>
          <p:nvSpPr>
            <p:cNvPr id="26667" name="Text Box 216"/>
            <p:cNvSpPr txBox="1">
              <a:spLocks noChangeArrowheads="1"/>
            </p:cNvSpPr>
            <p:nvPr/>
          </p:nvSpPr>
          <p:spPr bwMode="auto">
            <a:xfrm>
              <a:off x="657" y="2317"/>
              <a:ext cx="438" cy="318"/>
            </a:xfrm>
            <a:prstGeom prst="rect">
              <a:avLst/>
            </a:prstGeom>
            <a:noFill/>
            <a:ln w="9525">
              <a:noFill/>
              <a:miter lim="800000"/>
              <a:headEnd/>
              <a:tailEnd/>
            </a:ln>
          </p:spPr>
          <p:txBody>
            <a:bodyPr wrap="none">
              <a:spAutoFit/>
            </a:bodyPr>
            <a:lstStyle/>
            <a:p>
              <a:pPr eaLnBrk="1" hangingPunct="1"/>
              <a:r>
                <a:rPr lang="ru-RU" altLang="ru-RU" sz="1600"/>
                <a:t>- 4</a:t>
              </a:r>
            </a:p>
          </p:txBody>
        </p:sp>
        <p:sp>
          <p:nvSpPr>
            <p:cNvPr id="26668" name="Text Box 217"/>
            <p:cNvSpPr txBox="1">
              <a:spLocks noChangeArrowheads="1"/>
            </p:cNvSpPr>
            <p:nvPr/>
          </p:nvSpPr>
          <p:spPr bwMode="auto">
            <a:xfrm>
              <a:off x="657" y="2136"/>
              <a:ext cx="438" cy="318"/>
            </a:xfrm>
            <a:prstGeom prst="rect">
              <a:avLst/>
            </a:prstGeom>
            <a:noFill/>
            <a:ln w="9525">
              <a:noFill/>
              <a:miter lim="800000"/>
              <a:headEnd/>
              <a:tailEnd/>
            </a:ln>
          </p:spPr>
          <p:txBody>
            <a:bodyPr wrap="none">
              <a:spAutoFit/>
            </a:bodyPr>
            <a:lstStyle/>
            <a:p>
              <a:pPr eaLnBrk="1" hangingPunct="1"/>
              <a:r>
                <a:rPr lang="ru-RU" altLang="ru-RU" sz="1600"/>
                <a:t>- 3</a:t>
              </a:r>
            </a:p>
          </p:txBody>
        </p:sp>
        <p:sp>
          <p:nvSpPr>
            <p:cNvPr id="26669" name="Text Box 218"/>
            <p:cNvSpPr txBox="1">
              <a:spLocks noChangeArrowheads="1"/>
            </p:cNvSpPr>
            <p:nvPr/>
          </p:nvSpPr>
          <p:spPr bwMode="auto">
            <a:xfrm>
              <a:off x="657" y="1953"/>
              <a:ext cx="438" cy="318"/>
            </a:xfrm>
            <a:prstGeom prst="rect">
              <a:avLst/>
            </a:prstGeom>
            <a:noFill/>
            <a:ln w="9525">
              <a:noFill/>
              <a:miter lim="800000"/>
              <a:headEnd/>
              <a:tailEnd/>
            </a:ln>
          </p:spPr>
          <p:txBody>
            <a:bodyPr wrap="none">
              <a:spAutoFit/>
            </a:bodyPr>
            <a:lstStyle/>
            <a:p>
              <a:pPr eaLnBrk="1" hangingPunct="1"/>
              <a:r>
                <a:rPr lang="ru-RU" altLang="ru-RU" sz="1600"/>
                <a:t>- 2</a:t>
              </a:r>
            </a:p>
          </p:txBody>
        </p:sp>
        <p:sp>
          <p:nvSpPr>
            <p:cNvPr id="26670" name="Text Box 219"/>
            <p:cNvSpPr txBox="1">
              <a:spLocks noChangeArrowheads="1"/>
            </p:cNvSpPr>
            <p:nvPr/>
          </p:nvSpPr>
          <p:spPr bwMode="auto">
            <a:xfrm>
              <a:off x="657" y="1772"/>
              <a:ext cx="438" cy="318"/>
            </a:xfrm>
            <a:prstGeom prst="rect">
              <a:avLst/>
            </a:prstGeom>
            <a:noFill/>
            <a:ln w="9525">
              <a:noFill/>
              <a:miter lim="800000"/>
              <a:headEnd/>
              <a:tailEnd/>
            </a:ln>
          </p:spPr>
          <p:txBody>
            <a:bodyPr wrap="none">
              <a:spAutoFit/>
            </a:bodyPr>
            <a:lstStyle/>
            <a:p>
              <a:pPr eaLnBrk="1" hangingPunct="1"/>
              <a:r>
                <a:rPr lang="ru-RU" altLang="ru-RU" sz="1600"/>
                <a:t>- 1</a:t>
              </a:r>
            </a:p>
          </p:txBody>
        </p:sp>
      </p:grpSp>
      <p:sp>
        <p:nvSpPr>
          <p:cNvPr id="26658" name="Line 224"/>
          <p:cNvSpPr>
            <a:spLocks noChangeShapeType="1"/>
          </p:cNvSpPr>
          <p:nvPr/>
        </p:nvSpPr>
        <p:spPr bwMode="auto">
          <a:xfrm flipH="1">
            <a:off x="1476375" y="5734050"/>
            <a:ext cx="574675" cy="0"/>
          </a:xfrm>
          <a:prstGeom prst="line">
            <a:avLst/>
          </a:prstGeom>
          <a:noFill/>
          <a:ln w="38100">
            <a:solidFill>
              <a:schemeClr val="tx2"/>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style>
          <a:lnRef idx="2">
            <a:schemeClr val="accent2"/>
          </a:lnRef>
          <a:fillRef idx="1">
            <a:schemeClr val="lt1"/>
          </a:fillRef>
          <a:effectRef idx="0">
            <a:schemeClr val="accent2"/>
          </a:effectRef>
          <a:fontRef idx="minor">
            <a:schemeClr val="dk1"/>
          </a:fontRef>
        </p:style>
        <p:txBody>
          <a:bodyPr>
            <a:normAutofit/>
          </a:bodyPr>
          <a:lstStyle/>
          <a:p>
            <a:r>
              <a:rPr lang="kk-KZ" sz="4000" b="1" dirty="0" smtClean="0">
                <a:solidFill>
                  <a:schemeClr val="tx1"/>
                </a:solidFill>
                <a:latin typeface="Times New Roman" pitchFamily="18" charset="0"/>
                <a:cs typeface="Times New Roman" pitchFamily="18" charset="0"/>
              </a:rPr>
              <a:t>Пайдаланылған әдебиттер:</a:t>
            </a:r>
            <a:endParaRPr lang="ru-RU" sz="4000" b="1"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642910" y="1447800"/>
            <a:ext cx="7924315" cy="480060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kk-KZ" dirty="0" smtClean="0">
                <a:latin typeface="Times New Roman" pitchFamily="18" charset="0"/>
                <a:cs typeface="Times New Roman" pitchFamily="18" charset="0"/>
              </a:rPr>
              <a:t> 1.</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Бюннинг</a:t>
            </a:r>
            <a:r>
              <a:rPr lang="ru-RU" dirty="0" smtClean="0">
                <a:latin typeface="Times New Roman" pitchFamily="18" charset="0"/>
                <a:cs typeface="Times New Roman" pitchFamily="18" charset="0"/>
              </a:rPr>
              <a:t> Э. Ритмы физиологических процессов (Физиологические часы) / Пер. с нем. под ред. И.И. </a:t>
            </a:r>
            <a:r>
              <a:rPr lang="ru-RU" dirty="0" err="1" smtClean="0">
                <a:latin typeface="Times New Roman" pitchFamily="18" charset="0"/>
                <a:cs typeface="Times New Roman" pitchFamily="18" charset="0"/>
              </a:rPr>
              <a:t>Гунара</a:t>
            </a:r>
            <a:r>
              <a:rPr lang="ru-RU" dirty="0" smtClean="0">
                <a:latin typeface="Times New Roman" pitchFamily="18" charset="0"/>
                <a:cs typeface="Times New Roman" pitchFamily="18" charset="0"/>
              </a:rPr>
              <a:t>. М.: ИЛ, 1961.</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2. Биологические часы / Пер. с англ. под ред. С.Э. </a:t>
            </a:r>
            <a:r>
              <a:rPr lang="ru-RU" dirty="0" err="1" smtClean="0">
                <a:latin typeface="Times New Roman" pitchFamily="18" charset="0"/>
                <a:cs typeface="Times New Roman" pitchFamily="18" charset="0"/>
              </a:rPr>
              <a:t>Шноля</a:t>
            </a:r>
            <a:r>
              <a:rPr lang="ru-RU" dirty="0" smtClean="0">
                <a:latin typeface="Times New Roman" pitchFamily="18" charset="0"/>
                <a:cs typeface="Times New Roman" pitchFamily="18" charset="0"/>
              </a:rPr>
              <a:t>. М.: Мир, 1964.</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3. Биологические ритмы / Под ред. Ю. </a:t>
            </a:r>
            <a:r>
              <a:rPr lang="ru-RU" dirty="0" err="1" smtClean="0">
                <a:latin typeface="Times New Roman" pitchFamily="18" charset="0"/>
                <a:cs typeface="Times New Roman" pitchFamily="18" charset="0"/>
              </a:rPr>
              <a:t>Ашоффа</a:t>
            </a:r>
            <a:r>
              <a:rPr lang="ru-RU" dirty="0" smtClean="0">
                <a:latin typeface="Times New Roman" pitchFamily="18" charset="0"/>
                <a:cs typeface="Times New Roman" pitchFamily="18" charset="0"/>
              </a:rPr>
              <a:t>. М.: Мир, 1984.</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4. </a:t>
            </a:r>
            <a:r>
              <a:rPr lang="ru-RU" dirty="0" err="1" smtClean="0">
                <a:latin typeface="Times New Roman" pitchFamily="18" charset="0"/>
                <a:cs typeface="Times New Roman" pitchFamily="18" charset="0"/>
              </a:rPr>
              <a:t>Глыбин</a:t>
            </a:r>
            <a:r>
              <a:rPr lang="ru-RU" dirty="0" smtClean="0">
                <a:latin typeface="Times New Roman" pitchFamily="18" charset="0"/>
                <a:cs typeface="Times New Roman" pitchFamily="18" charset="0"/>
              </a:rPr>
              <a:t> Л.Я. Когда ложиться спать. Владивосток: </a:t>
            </a:r>
            <a:r>
              <a:rPr lang="ru-RU" dirty="0" err="1" smtClean="0">
                <a:latin typeface="Times New Roman" pitchFamily="18" charset="0"/>
                <a:cs typeface="Times New Roman" pitchFamily="18" charset="0"/>
              </a:rPr>
              <a:t>Дальневост</a:t>
            </a:r>
            <a:r>
              <a:rPr lang="ru-RU" dirty="0" smtClean="0">
                <a:latin typeface="Times New Roman" pitchFamily="18" charset="0"/>
                <a:cs typeface="Times New Roman" pitchFamily="18" charset="0"/>
              </a:rPr>
              <a:t>. кн. изд-во, 1987.</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5. </a:t>
            </a:r>
            <a:r>
              <a:rPr lang="ru-RU" dirty="0" err="1" smtClean="0">
                <a:latin typeface="Times New Roman" pitchFamily="18" charset="0"/>
                <a:cs typeface="Times New Roman" pitchFamily="18" charset="0"/>
              </a:rPr>
              <a:t>Гэлстон</a:t>
            </a:r>
            <a:r>
              <a:rPr lang="ru-RU" dirty="0" smtClean="0">
                <a:latin typeface="Times New Roman" pitchFamily="18" charset="0"/>
                <a:cs typeface="Times New Roman" pitchFamily="18" charset="0"/>
              </a:rPr>
              <a:t> А., Дэвис П., </a:t>
            </a:r>
            <a:r>
              <a:rPr lang="ru-RU" dirty="0" err="1" smtClean="0">
                <a:latin typeface="Times New Roman" pitchFamily="18" charset="0"/>
                <a:cs typeface="Times New Roman" pitchFamily="18" charset="0"/>
              </a:rPr>
              <a:t>Сэттер</a:t>
            </a:r>
            <a:r>
              <a:rPr lang="ru-RU" dirty="0" smtClean="0">
                <a:latin typeface="Times New Roman" pitchFamily="18" charset="0"/>
                <a:cs typeface="Times New Roman" pitchFamily="18" charset="0"/>
              </a:rPr>
              <a:t> Р. Жизнь зеленого растения / Пер.с англ. под ред. Н</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П</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Воскресенской</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Мир</a:t>
            </a:r>
            <a:r>
              <a:rPr lang="en-US" dirty="0" smtClean="0">
                <a:latin typeface="Times New Roman" pitchFamily="18" charset="0"/>
                <a:cs typeface="Times New Roman" pitchFamily="18" charset="0"/>
              </a:rPr>
              <a:t>, 1983.</a:t>
            </a:r>
            <a:endParaRPr lang="ru-RU" sz="24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http://tyznaesh.blogspot.ru/2013/02/blog-post_9614.html</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13315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589199" cy="307875"/>
          </a:xfrm>
        </p:spPr>
        <p:txBody>
          <a:bodyPr>
            <a:normAutofit fontScale="90000"/>
          </a:bodyPr>
          <a:lstStyle/>
          <a:p>
            <a:r>
              <a:rPr lang="kk-KZ" dirty="0" smtClean="0"/>
              <a:t> </a:t>
            </a:r>
            <a:endParaRPr lang="ru-RU" dirty="0"/>
          </a:p>
        </p:txBody>
      </p:sp>
      <p:sp>
        <p:nvSpPr>
          <p:cNvPr id="5" name="Прямоугольник 4"/>
          <p:cNvSpPr/>
          <p:nvPr/>
        </p:nvSpPr>
        <p:spPr>
          <a:xfrm>
            <a:off x="2186723" y="233847"/>
            <a:ext cx="5001868" cy="584775"/>
          </a:xfrm>
          <a:prstGeom prst="rect">
            <a:avLst/>
          </a:prstGeom>
          <a:solidFill>
            <a:srgbClr val="FF00FF"/>
          </a:solidFill>
        </p:spPr>
        <p:txBody>
          <a:bodyPr wrap="square">
            <a:spAutoFit/>
          </a:bodyPr>
          <a:lstStyle/>
          <a:p>
            <a:r>
              <a:rPr lang="ru-RU" sz="3200" b="1" dirty="0" err="1" smtClean="0">
                <a:latin typeface="Times New Roman" panose="02020603050405020304" pitchFamily="18" charset="0"/>
                <a:cs typeface="Times New Roman" panose="02020603050405020304" pitchFamily="18" charset="0"/>
              </a:rPr>
              <a:t>Биологиялық сағат</a:t>
            </a:r>
            <a:endParaRPr lang="ru-RU" sz="3200" dirty="0"/>
          </a:p>
        </p:txBody>
      </p:sp>
      <p:cxnSp>
        <p:nvCxnSpPr>
          <p:cNvPr id="7" name="Прямая со стрелкой 6"/>
          <p:cNvCxnSpPr>
            <a:stCxn id="5" idx="2"/>
          </p:cNvCxnSpPr>
          <p:nvPr/>
        </p:nvCxnSpPr>
        <p:spPr>
          <a:xfrm>
            <a:off x="4687657" y="818622"/>
            <a:ext cx="1122300" cy="531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Овал 7"/>
          <p:cNvSpPr/>
          <p:nvPr/>
        </p:nvSpPr>
        <p:spPr>
          <a:xfrm>
            <a:off x="4512039" y="1209821"/>
            <a:ext cx="4452079" cy="40517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latin typeface="Times New Roman" panose="02020603050405020304" pitchFamily="18" charset="0"/>
                <a:cs typeface="Times New Roman" panose="02020603050405020304" pitchFamily="18" charset="0"/>
              </a:rPr>
              <a:t>жануарлар</a:t>
            </a:r>
            <a:r>
              <a:rPr lang="ru-RU" sz="1600" b="1" dirty="0" smtClean="0">
                <a:solidFill>
                  <a:schemeClr val="tx1"/>
                </a:solidFill>
                <a:latin typeface="Times New Roman" panose="02020603050405020304" pitchFamily="18" charset="0"/>
                <a:cs typeface="Times New Roman" panose="02020603050405020304" pitchFamily="18" charset="0"/>
              </a:rPr>
              <a:t> мен </a:t>
            </a:r>
            <a:r>
              <a:rPr lang="ru-RU" sz="1600" b="1" dirty="0" err="1" smtClean="0">
                <a:solidFill>
                  <a:schemeClr val="tx1"/>
                </a:solidFill>
                <a:latin typeface="Times New Roman" panose="02020603050405020304" pitchFamily="18" charset="0"/>
                <a:cs typeface="Times New Roman" panose="02020603050405020304" pitchFamily="18" charset="0"/>
              </a:rPr>
              <a:t>адамның</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уақыт</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өлшемін бағдарлау қасиеті</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Ол</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жасушалардағы физикалық-химиялық және физиологиялық процестердің белгілі</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бір</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уақытта қайталанып отыруына</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(биологиялық ырғақ</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негізделген</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Мұндай қабілеттілік бір</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жасушалылардан</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бастап</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адамға дейін</a:t>
            </a:r>
            <a:r>
              <a:rPr lang="ru-RU" sz="1600" b="1" dirty="0" smtClean="0">
                <a:solidFill>
                  <a:schemeClr val="tx1"/>
                </a:solidFill>
                <a:latin typeface="Times New Roman" panose="02020603050405020304" pitchFamily="18" charset="0"/>
                <a:cs typeface="Times New Roman" panose="02020603050405020304" pitchFamily="18" charset="0"/>
              </a:rPr>
              <a:t> – </a:t>
            </a:r>
            <a:r>
              <a:rPr lang="ru-RU" sz="1600" b="1" dirty="0" err="1" smtClean="0">
                <a:solidFill>
                  <a:schemeClr val="tx1"/>
                </a:solidFill>
                <a:latin typeface="Times New Roman" panose="02020603050405020304" pitchFamily="18" charset="0"/>
                <a:cs typeface="Times New Roman" panose="02020603050405020304" pitchFamily="18" charset="0"/>
              </a:rPr>
              <a:t>тірі</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ағзалардың барлығында болады</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endParaRPr>
          </a:p>
        </p:txBody>
      </p:sp>
      <p:pic>
        <p:nvPicPr>
          <p:cNvPr id="25604" name="Picture 4" descr="http://kolobuga.ru/wp-content/uploads/2017/01/son1.jpg"/>
          <p:cNvPicPr>
            <a:picLocks noChangeAspect="1" noChangeArrowheads="1"/>
          </p:cNvPicPr>
          <p:nvPr/>
        </p:nvPicPr>
        <p:blipFill>
          <a:blip r:embed="rId2" cstate="print"/>
          <a:srcRect l="10143" t="13178" r="11026" b="7701"/>
          <a:stretch>
            <a:fillRect/>
          </a:stretch>
        </p:blipFill>
        <p:spPr bwMode="auto">
          <a:xfrm>
            <a:off x="571472" y="2643182"/>
            <a:ext cx="3756073" cy="36435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53440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9657" y="1228470"/>
            <a:ext cx="4023360"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err="1" smtClean="0">
                <a:latin typeface="Times New Roman" panose="02020603050405020304" pitchFamily="18" charset="0"/>
                <a:cs typeface="Times New Roman" panose="02020603050405020304" pitchFamily="18" charset="0"/>
              </a:rPr>
              <a:t>Кейбір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зерттеушілер</a:t>
            </a:r>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«Биологиялық сағат» </a:t>
            </a:r>
            <a:r>
              <a:rPr lang="ru-RU" sz="2000" dirty="0" err="1" smtClean="0">
                <a:latin typeface="Times New Roman" panose="02020603050405020304" pitchFamily="18" charset="0"/>
                <a:cs typeface="Times New Roman" panose="02020603050405020304" pitchFamily="18" charset="0"/>
              </a:rPr>
              <a:t>организмнің геофизикалық факторлардың (Жердің электр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және </a:t>
            </a:r>
            <a:r>
              <a:rPr lang="ru-RU" sz="2000" dirty="0" smtClean="0">
                <a:latin typeface="Times New Roman" panose="02020603050405020304" pitchFamily="18" charset="0"/>
                <a:cs typeface="Times New Roman" panose="02020603050405020304" pitchFamily="18" charset="0"/>
              </a:rPr>
              <a:t>магнит </a:t>
            </a:r>
            <a:r>
              <a:rPr lang="ru-RU" sz="2000" dirty="0" err="1" smtClean="0">
                <a:latin typeface="Times New Roman" panose="02020603050405020304" pitchFamily="18" charset="0"/>
                <a:cs typeface="Times New Roman" panose="02020603050405020304" pitchFamily="18" charset="0"/>
              </a:rPr>
              <a:t>өрісі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Күн</a:t>
            </a:r>
            <a:r>
              <a:rPr lang="ru-RU" sz="2000" dirty="0" smtClean="0">
                <a:latin typeface="Times New Roman" panose="02020603050405020304" pitchFamily="18" charset="0"/>
                <a:cs typeface="Times New Roman" panose="02020603050405020304" pitchFamily="18" charset="0"/>
              </a:rPr>
              <a:t> мен </a:t>
            </a:r>
            <a:r>
              <a:rPr lang="ru-RU" sz="2000" dirty="0" err="1" smtClean="0">
                <a:latin typeface="Times New Roman" panose="02020603050405020304" pitchFamily="18" charset="0"/>
                <a:cs typeface="Times New Roman" panose="02020603050405020304" pitchFamily="18" charset="0"/>
              </a:rPr>
              <a:t>ғарыш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радиациясының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тәуліктік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жылдық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маусымдық қайталануының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өзгеруін қабылдау қабілетіне негізделген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есептейді</a:t>
            </a:r>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«Биологиялық сағат» </a:t>
            </a:r>
            <a:r>
              <a:rPr lang="ru-RU" sz="2000" dirty="0" err="1" smtClean="0">
                <a:latin typeface="Times New Roman" panose="02020603050405020304" pitchFamily="18" charset="0"/>
                <a:cs typeface="Times New Roman" panose="02020603050405020304" pitchFamily="18" charset="0"/>
              </a:rPr>
              <a:t>тұтас ағзалардың </a:t>
            </a:r>
            <a:r>
              <a:rPr lang="ru-RU" sz="2000" dirty="0" smtClean="0">
                <a:latin typeface="Times New Roman" panose="02020603050405020304" pitchFamily="18" charset="0"/>
                <a:cs typeface="Times New Roman" panose="02020603050405020304" pitchFamily="18" charset="0"/>
              </a:rPr>
              <a:t>да, </a:t>
            </a:r>
            <a:r>
              <a:rPr lang="ru-RU" sz="2000" dirty="0" err="1" smtClean="0">
                <a:latin typeface="Times New Roman" panose="02020603050405020304" pitchFamily="18" charset="0"/>
                <a:cs typeface="Times New Roman" panose="02020603050405020304" pitchFamily="18" charset="0"/>
              </a:rPr>
              <a:t>сондай-ақ </a:t>
            </a:r>
            <a:r>
              <a:rPr lang="ru-RU" sz="2000" dirty="0" smtClean="0">
                <a:latin typeface="Times New Roman" panose="02020603050405020304" pitchFamily="18" charset="0"/>
                <a:cs typeface="Times New Roman" panose="02020603050405020304" pitchFamily="18" charset="0"/>
              </a:rPr>
              <a:t>клетка </a:t>
            </a:r>
            <a:r>
              <a:rPr lang="ru-RU" sz="2000" dirty="0" err="1" smtClean="0">
                <a:latin typeface="Times New Roman" panose="02020603050405020304" pitchFamily="18" charset="0"/>
                <a:cs typeface="Times New Roman" panose="02020603050405020304" pitchFamily="18" charset="0"/>
              </a:rPr>
              <a:t>ішіндегі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процестердің </a:t>
            </a:r>
            <a:r>
              <a:rPr lang="ru-RU" sz="2000" dirty="0" smtClean="0">
                <a:latin typeface="Times New Roman" panose="02020603050405020304" pitchFamily="18" charset="0"/>
                <a:cs typeface="Times New Roman" panose="02020603050405020304" pitchFamily="18" charset="0"/>
              </a:rPr>
              <a:t>де </a:t>
            </a:r>
            <a:r>
              <a:rPr lang="ru-RU" sz="2000" dirty="0" err="1" smtClean="0">
                <a:latin typeface="Times New Roman" panose="02020603050405020304" pitchFamily="18" charset="0"/>
                <a:cs typeface="Times New Roman" panose="02020603050405020304" pitchFamily="18" charset="0"/>
              </a:rPr>
              <a:t>дұрыс тәуліктік жұмыс ырғағын басқарады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Ғылымда «Биологиялық сағаттың» </a:t>
            </a:r>
            <a:r>
              <a:rPr lang="ru-RU" sz="2000" dirty="0" smtClean="0">
                <a:latin typeface="Times New Roman" panose="02020603050405020304" pitchFamily="18" charset="0"/>
                <a:cs typeface="Times New Roman" panose="02020603050405020304" pitchFamily="18" charset="0"/>
              </a:rPr>
              <a:t>сыры </a:t>
            </a:r>
            <a:r>
              <a:rPr lang="ru-RU" sz="2000" dirty="0" err="1" smtClean="0">
                <a:latin typeface="Times New Roman" panose="02020603050405020304" pitchFamily="18" charset="0"/>
                <a:cs typeface="Times New Roman" panose="02020603050405020304" pitchFamily="18" charset="0"/>
              </a:rPr>
              <a:t>әлі толықтай ашылған жоқ</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90114" name="Picture 2" descr="http://svit24.net/images/stories/articles/2013/Zdorovie/11-2013/01/192_biologi4eskie_4asi.jpg"/>
          <p:cNvPicPr>
            <a:picLocks noChangeAspect="1" noChangeArrowheads="1"/>
          </p:cNvPicPr>
          <p:nvPr/>
        </p:nvPicPr>
        <p:blipFill>
          <a:blip r:embed="rId2" cstate="print"/>
          <a:srcRect/>
          <a:stretch>
            <a:fillRect/>
          </a:stretch>
        </p:blipFill>
        <p:spPr bwMode="auto">
          <a:xfrm>
            <a:off x="5120641" y="1280477"/>
            <a:ext cx="3565524" cy="4191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9501" y="140533"/>
            <a:ext cx="6589199" cy="430967"/>
          </a:xfrm>
        </p:spPr>
        <p:txBody>
          <a:bodyPr>
            <a:normAutofit fontScale="90000"/>
          </a:bodyPr>
          <a:lstStyle/>
          <a:p>
            <a:r>
              <a:rPr lang="kk-KZ" dirty="0" smtClean="0"/>
              <a:t> </a:t>
            </a:r>
            <a:endParaRPr lang="ru-RU" dirty="0"/>
          </a:p>
        </p:txBody>
      </p:sp>
      <p:sp>
        <p:nvSpPr>
          <p:cNvPr id="3" name="Объект 2"/>
          <p:cNvSpPr>
            <a:spLocks noGrp="1"/>
          </p:cNvSpPr>
          <p:nvPr>
            <p:ph idx="1"/>
          </p:nvPr>
        </p:nvSpPr>
        <p:spPr>
          <a:xfrm>
            <a:off x="357158" y="285728"/>
            <a:ext cx="7429552" cy="2033954"/>
          </a:xfrm>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pPr algn="just"/>
            <a:r>
              <a:rPr lang="kk-KZ" dirty="0" smtClean="0">
                <a:solidFill>
                  <a:schemeClr val="tx1"/>
                </a:solidFill>
                <a:latin typeface="Times New Roman" panose="02020603050405020304" pitchFamily="18" charset="0"/>
                <a:cs typeface="Times New Roman" panose="02020603050405020304" pitchFamily="18" charset="0"/>
              </a:rPr>
              <a:t>Өзіндік </a:t>
            </a:r>
            <a:r>
              <a:rPr lang="kk-KZ" b="1" dirty="0" smtClean="0">
                <a:solidFill>
                  <a:srgbClr val="FF0000"/>
                </a:solidFill>
                <a:latin typeface="Times New Roman" panose="02020603050405020304" pitchFamily="18" charset="0"/>
                <a:cs typeface="Times New Roman" panose="02020603050405020304" pitchFamily="18" charset="0"/>
              </a:rPr>
              <a:t>«биологиялық сағаттың» </a:t>
            </a:r>
            <a:r>
              <a:rPr lang="kk-KZ" dirty="0" smtClean="0">
                <a:solidFill>
                  <a:schemeClr val="tx1"/>
                </a:solidFill>
                <a:latin typeface="Times New Roman" panose="02020603050405020304" pitchFamily="18" charset="0"/>
                <a:cs typeface="Times New Roman" panose="02020603050405020304" pitchFamily="18" charset="0"/>
              </a:rPr>
              <a:t>бар екенін адамдар бұрыннан-ақ білген. Б. з. д. грек философы Платон былай деген:  </a:t>
            </a:r>
            <a:r>
              <a:rPr lang="kk-KZ" b="1" dirty="0" smtClean="0">
                <a:solidFill>
                  <a:srgbClr val="FF0000"/>
                </a:solidFill>
                <a:latin typeface="Times New Roman" panose="02020603050405020304" pitchFamily="18" charset="0"/>
                <a:cs typeface="Times New Roman" panose="02020603050405020304" pitchFamily="18" charset="0"/>
              </a:rPr>
              <a:t>«Бүкіл адамзаттың өмірін гармония және ырғақ басқарады», </a:t>
            </a:r>
            <a:r>
              <a:rPr lang="kk-KZ" dirty="0" smtClean="0">
                <a:solidFill>
                  <a:schemeClr val="tx1"/>
                </a:solidFill>
                <a:latin typeface="Times New Roman" panose="02020603050405020304" pitchFamily="18" charset="0"/>
                <a:cs typeface="Times New Roman" panose="02020603050405020304" pitchFamily="18" charset="0"/>
              </a:rPr>
              <a:t>ал орыс физиологі И. П. Павлов адам өмірінде билігі ырғақтан жоғары ештеңе болмайтынына сенімді болған.</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www.academ-clinic.ru/wp-content/uploads/2015/07/42-245004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72" y="2714620"/>
            <a:ext cx="6929486" cy="3786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93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53620"/>
          </a:xfrm>
        </p:spPr>
        <p:txBody>
          <a:bodyPr>
            <a:normAutofit fontScale="90000"/>
          </a:bodyPr>
          <a:lstStyle/>
          <a:p>
            <a:r>
              <a:rPr lang="kk-KZ" dirty="0" smtClean="0"/>
              <a:t> </a:t>
            </a:r>
            <a:endParaRPr lang="ru-RU" dirty="0"/>
          </a:p>
        </p:txBody>
      </p:sp>
      <p:sp>
        <p:nvSpPr>
          <p:cNvPr id="3" name="Объект 2"/>
          <p:cNvSpPr>
            <a:spLocks noGrp="1"/>
          </p:cNvSpPr>
          <p:nvPr>
            <p:ph sz="quarter" idx="1"/>
          </p:nvPr>
        </p:nvSpPr>
        <p:spPr>
          <a:xfrm>
            <a:off x="562708" y="216854"/>
            <a:ext cx="7952642" cy="2709226"/>
          </a:xfrm>
        </p:spPr>
        <p:style>
          <a:lnRef idx="2">
            <a:schemeClr val="accent4"/>
          </a:lnRef>
          <a:fillRef idx="1">
            <a:schemeClr val="lt1"/>
          </a:fillRef>
          <a:effectRef idx="0">
            <a:schemeClr val="accent4"/>
          </a:effectRef>
          <a:fontRef idx="minor">
            <a:schemeClr val="dk1"/>
          </a:fontRef>
        </p:style>
        <p:txBody>
          <a:bodyPr>
            <a:normAutofit fontScale="92500"/>
          </a:bodyPr>
          <a:lstStyle/>
          <a:p>
            <a:pPr algn="just"/>
            <a:r>
              <a:rPr lang="kk-KZ" sz="2100" dirty="0">
                <a:latin typeface="Times New Roman" pitchFamily="18" charset="0"/>
                <a:cs typeface="Times New Roman" pitchFamily="18" charset="0"/>
              </a:rPr>
              <a:t>Биологиялық сағат – адам, жануар, өсімдіктердегі өзіндік уақытты анықтау механизмі (қабілеті). 1967 жылы Мехикодағы Олимпиадада болған тренер Н.Г. Озолин: «Кеңес спортшылары үшін күтпеген жағдай уақыттағы айырмашылық болды. Біз Мехико қаласында 9 сағатқа жасардық. Ал жаңа сағаттық белдеуге бейімделу организм үшін үлкен еңбек, орта </a:t>
            </a:r>
            <a:r>
              <a:rPr lang="kk-KZ" sz="2100" dirty="0" smtClean="0">
                <a:latin typeface="Times New Roman" pitchFamily="18" charset="0"/>
                <a:cs typeface="Times New Roman" pitchFamily="18" charset="0"/>
              </a:rPr>
              <a:t>есеппен </a:t>
            </a:r>
            <a:r>
              <a:rPr lang="kk-KZ" sz="2100" dirty="0">
                <a:latin typeface="Times New Roman" pitchFamily="18" charset="0"/>
                <a:cs typeface="Times New Roman" pitchFamily="18" charset="0"/>
              </a:rPr>
              <a:t>оған 2 апта қажет» деген болатын. </a:t>
            </a:r>
            <a:r>
              <a:rPr lang="kk-KZ" sz="2100" dirty="0" smtClean="0">
                <a:latin typeface="Times New Roman" pitchFamily="18" charset="0"/>
                <a:cs typeface="Times New Roman" pitchFamily="18" charset="0"/>
              </a:rPr>
              <a:t>Жануарлар мен өсімдіктер тіршілігінде биологиялық сағат қызметінің бірнеше мысалдарын көруге болады. Сіз немен айналысып жүрсеңіз де, сіз «уақыт сезімін» жоғалтпайсыз. </a:t>
            </a:r>
            <a:endParaRPr lang="ru-RU" sz="2100" dirty="0" smtClean="0">
              <a:latin typeface="Times New Roman" pitchFamily="18" charset="0"/>
              <a:cs typeface="Times New Roman" pitchFamily="18" charset="0"/>
            </a:endParaRPr>
          </a:p>
          <a:p>
            <a:pPr algn="just"/>
            <a:endParaRPr lang="ru-RU" dirty="0"/>
          </a:p>
        </p:txBody>
      </p:sp>
      <p:pic>
        <p:nvPicPr>
          <p:cNvPr id="22530" name="Picture 2" descr="http://i-gency.ru/news_images/redactor/2015/08/25/g/6abb475cfbeb8cdb92edd206b8627244.jpg"/>
          <p:cNvPicPr>
            <a:picLocks noChangeAspect="1" noChangeArrowheads="1"/>
          </p:cNvPicPr>
          <p:nvPr/>
        </p:nvPicPr>
        <p:blipFill>
          <a:blip r:embed="rId2" cstate="print"/>
          <a:srcRect/>
          <a:stretch>
            <a:fillRect/>
          </a:stretch>
        </p:blipFill>
        <p:spPr bwMode="auto">
          <a:xfrm>
            <a:off x="1357290" y="3071810"/>
            <a:ext cx="6500857" cy="3534731"/>
          </a:xfrm>
          <a:prstGeom prst="rect">
            <a:avLst/>
          </a:prstGeom>
          <a:noFill/>
        </p:spPr>
      </p:pic>
    </p:spTree>
    <p:extLst>
      <p:ext uri="{BB962C8B-B14F-4D97-AF65-F5344CB8AC3E}">
        <p14:creationId xmlns:p14="http://schemas.microsoft.com/office/powerpoint/2010/main" val="184504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Объект 2"/>
          <p:cNvSpPr>
            <a:spLocks noGrp="1"/>
          </p:cNvSpPr>
          <p:nvPr>
            <p:ph idx="1"/>
          </p:nvPr>
        </p:nvSpPr>
        <p:spPr>
          <a:xfrm>
            <a:off x="928662" y="4071942"/>
            <a:ext cx="7358114" cy="2365915"/>
          </a:xfrm>
        </p:spPr>
        <p:style>
          <a:lnRef idx="1">
            <a:schemeClr val="accent4"/>
          </a:lnRef>
          <a:fillRef idx="2">
            <a:schemeClr val="accent4"/>
          </a:fillRef>
          <a:effectRef idx="1">
            <a:schemeClr val="accent4"/>
          </a:effectRef>
          <a:fontRef idx="minor">
            <a:schemeClr val="dk1"/>
          </a:fontRef>
        </p:style>
        <p:txBody>
          <a:bodyPr>
            <a:normAutofit fontScale="92500"/>
          </a:bodyPr>
          <a:lstStyle/>
          <a:p>
            <a:pPr algn="just"/>
            <a:r>
              <a:rPr lang="kk-KZ" dirty="0">
                <a:solidFill>
                  <a:schemeClr val="tx1"/>
                </a:solidFill>
                <a:latin typeface="Times New Roman" panose="02020603050405020304" pitchFamily="18" charset="0"/>
                <a:cs typeface="Times New Roman" panose="02020603050405020304" pitchFamily="18" charset="0"/>
              </a:rPr>
              <a:t>Уақытты жануарлар да жақсы сезеді. Мысалы, таңғы әтештің айқайы оятқыштың орнын әбден баса алады. Жарғанаттар аңға әр кеште бір уақытта шығады. Аралар да гүлдерге қонғанда сағаттық режимге сүйенеді. Олар қарақұмық егістігіне оның гүлдері шырын бөлген кезде ғана ұшып келеді. </a:t>
            </a:r>
            <a:endParaRPr lang="ru-RU" dirty="0">
              <a:solidFill>
                <a:schemeClr val="tx1"/>
              </a:solidFill>
              <a:latin typeface="Times New Roman" panose="02020603050405020304" pitchFamily="18" charset="0"/>
              <a:cs typeface="Times New Roman" panose="02020603050405020304" pitchFamily="18" charset="0"/>
            </a:endParaRPr>
          </a:p>
          <a:p>
            <a:endParaRPr lang="ru-RU" dirty="0"/>
          </a:p>
        </p:txBody>
      </p:sp>
      <p:pic>
        <p:nvPicPr>
          <p:cNvPr id="4098" name="Picture 2" descr="биологические час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94" y="714356"/>
            <a:ext cx="5214974" cy="3127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05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220818"/>
            <a:ext cx="8286808" cy="3922561"/>
          </a:xfrm>
        </p:spPr>
        <p:style>
          <a:lnRef idx="2">
            <a:schemeClr val="accent1"/>
          </a:lnRef>
          <a:fillRef idx="1">
            <a:schemeClr val="lt1"/>
          </a:fillRef>
          <a:effectRef idx="0">
            <a:schemeClr val="accent1"/>
          </a:effectRef>
          <a:fontRef idx="minor">
            <a:schemeClr val="dk1"/>
          </a:fontRef>
        </p:style>
        <p:txBody>
          <a:bodyPr>
            <a:noAutofit/>
          </a:bodyPr>
          <a:lstStyle/>
          <a:p>
            <a:pPr algn="just"/>
            <a:r>
              <a:rPr lang="kk-KZ" sz="2000" dirty="0">
                <a:solidFill>
                  <a:schemeClr val="tx1"/>
                </a:solidFill>
                <a:latin typeface="Times New Roman" panose="02020603050405020304" pitchFamily="18" charset="0"/>
                <a:cs typeface="Times New Roman" panose="02020603050405020304" pitchFamily="18" charset="0"/>
              </a:rPr>
              <a:t>Ағылшын зоологы Вильям Бич есектердің уақытты сезінуі жайында қызық мәлімет келтірген. Ол Калифорниядағы саяхаты кезінде бір ферманың есектерін бақылаған. Олардың саны 100-ден астам болған. Ешқандай сигналсыз  күнде сағат күндізгі дәл 12.00-де есектер өздерінің жұмысын тоқтататын болған. Сағат 12.01-де ешқандай күш оларға жұмыс жасата алмайтын. Дәл солай 18.00-де олар жұмысқа кірісетін. </a:t>
            </a:r>
            <a:endParaRPr lang="en-US" sz="2000" dirty="0" smtClean="0">
              <a:solidFill>
                <a:schemeClr val="tx1"/>
              </a:solidFill>
              <a:latin typeface="Times New Roman" panose="02020603050405020304" pitchFamily="18" charset="0"/>
              <a:cs typeface="Times New Roman" panose="02020603050405020304" pitchFamily="18" charset="0"/>
            </a:endParaRPr>
          </a:p>
          <a:p>
            <a:pPr algn="just"/>
            <a:r>
              <a:rPr lang="kk-KZ" sz="2000" dirty="0" smtClean="0">
                <a:solidFill>
                  <a:schemeClr val="tx1"/>
                </a:solidFill>
                <a:latin typeface="Times New Roman" pitchFamily="18" charset="0"/>
                <a:cs typeface="Times New Roman" pitchFamily="18" charset="0"/>
              </a:rPr>
              <a:t>Мысықтардың уақытты сезінуі туралы Густав Экштейн жазған.  Әр күні Вилли атты мысық сағат 8.10-да кешкі серуеннен оралады, ал әр дүйсенбі күні 19.45-те көрші ауруханаға келіп, дәрігерлердің бинго ойнағанын көретін. Бір қызығы, бұл мысық күн бойынша да, уақыт бойынша да, бір минутқа да қателеспейтін.</a:t>
            </a:r>
            <a:endParaRPr lang="ru-RU" sz="2000" dirty="0" smtClean="0">
              <a:solidFill>
                <a:schemeClr val="tx1"/>
              </a:solidFill>
            </a:endParaRPr>
          </a:p>
          <a:p>
            <a:pPr algn="just"/>
            <a:endParaRPr lang="ru-RU"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ru-RU" dirty="0">
              <a:solidFill>
                <a:schemeClr val="tx1"/>
              </a:solidFill>
              <a:latin typeface="Times New Roman" panose="02020603050405020304" pitchFamily="18" charset="0"/>
              <a:cs typeface="Times New Roman" panose="02020603050405020304" pitchFamily="18" charset="0"/>
            </a:endParaRPr>
          </a:p>
        </p:txBody>
      </p:sp>
      <p:pic>
        <p:nvPicPr>
          <p:cNvPr id="14338" name="Picture 2" descr="https://cdn.pixabay.com/photo/2017/07/01/23/49/animal-2463156_1280.jpg"/>
          <p:cNvPicPr>
            <a:picLocks noChangeAspect="1" noChangeArrowheads="1"/>
          </p:cNvPicPr>
          <p:nvPr/>
        </p:nvPicPr>
        <p:blipFill>
          <a:blip r:embed="rId2" cstate="print"/>
          <a:srcRect/>
          <a:stretch>
            <a:fillRect/>
          </a:stretch>
        </p:blipFill>
        <p:spPr bwMode="auto">
          <a:xfrm>
            <a:off x="428596" y="4214818"/>
            <a:ext cx="4366683" cy="2643182"/>
          </a:xfrm>
          <a:prstGeom prst="rect">
            <a:avLst/>
          </a:prstGeom>
          <a:ln>
            <a:noFill/>
          </a:ln>
          <a:effectLst>
            <a:softEdge rad="112500"/>
          </a:effectLst>
        </p:spPr>
      </p:pic>
      <p:pic>
        <p:nvPicPr>
          <p:cNvPr id="14340" name="Picture 4" descr="https://avatars.mds.yandex.net/get-pdb/1707109/a1970647-4516-458f-81e5-d2dd3dc8333b/s1200?webp=false"/>
          <p:cNvPicPr>
            <a:picLocks noChangeAspect="1" noChangeArrowheads="1"/>
          </p:cNvPicPr>
          <p:nvPr/>
        </p:nvPicPr>
        <p:blipFill>
          <a:blip r:embed="rId3"/>
          <a:srcRect/>
          <a:stretch>
            <a:fillRect/>
          </a:stretch>
        </p:blipFill>
        <p:spPr bwMode="auto">
          <a:xfrm>
            <a:off x="4786314" y="4214818"/>
            <a:ext cx="4114790" cy="2643182"/>
          </a:xfrm>
          <a:prstGeom prst="rect">
            <a:avLst/>
          </a:prstGeom>
          <a:ln>
            <a:noFill/>
          </a:ln>
          <a:effectLst>
            <a:softEdge rad="112500"/>
          </a:effectLst>
        </p:spPr>
      </p:pic>
    </p:spTree>
    <p:extLst>
      <p:ext uri="{BB962C8B-B14F-4D97-AF65-F5344CB8AC3E}">
        <p14:creationId xmlns:p14="http://schemas.microsoft.com/office/powerpoint/2010/main" val="260110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pic>
        <p:nvPicPr>
          <p:cNvPr id="6146" name="Picture 2" descr="http://lenpas.ru/wrimage/klumbi_svoimi_rukami_cvetniki_na_dache-_foto-_u_doma_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684" y="302455"/>
            <a:ext cx="7890217" cy="414913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78303" y="4791316"/>
            <a:ext cx="8356208"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kk-KZ" sz="2000" b="1" dirty="0" smtClean="0">
                <a:latin typeface="Times New Roman" panose="02020603050405020304" pitchFamily="18" charset="0"/>
                <a:cs typeface="Times New Roman" panose="02020603050405020304" pitchFamily="18" charset="0"/>
              </a:rPr>
              <a:t>Өсімдіктер де уақытты анықтай алады. Көптеген гүлдер шырыны немесе иісін тәуліктің белгілі бір уақытында ғана шығарады. Теңізде күн батарда өз денесінен сәуле шығарып, теңізді жарықтандыратын люменесцендеуші балдырлар да бар. Кейбір гүлдердің күлтелері түнде жабылады, ал кейбірінде  кешке ашылады. </a:t>
            </a:r>
            <a:endParaRPr lang="ru-RU" sz="2000" b="1" dirty="0" smtClean="0">
              <a:latin typeface="Times New Roman" panose="02020603050405020304" pitchFamily="18" charset="0"/>
              <a:cs typeface="Times New Roman" panose="02020603050405020304" pitchFamily="18" charset="0"/>
            </a:endParaRPr>
          </a:p>
          <a:p>
            <a:endParaRPr lang="ru-RU" sz="2000" b="1" dirty="0"/>
          </a:p>
        </p:txBody>
      </p:sp>
    </p:spTree>
    <p:extLst>
      <p:ext uri="{BB962C8B-B14F-4D97-AF65-F5344CB8AC3E}">
        <p14:creationId xmlns:p14="http://schemas.microsoft.com/office/powerpoint/2010/main" val="255954811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1055</Words>
  <Application>Microsoft Office PowerPoint</Application>
  <PresentationFormat>Экран (4:3)</PresentationFormat>
  <Paragraphs>167</Paragraphs>
  <Slides>21</Slides>
  <Notes>0</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6</vt:i4>
      </vt:variant>
      <vt:variant>
        <vt:lpstr>Заголовки слайдов</vt:lpstr>
      </vt:variant>
      <vt:variant>
        <vt:i4>21</vt:i4>
      </vt:variant>
    </vt:vector>
  </HeadingPairs>
  <TitlesOfParts>
    <vt:vector size="41" baseType="lpstr">
      <vt:lpstr>Arial</vt:lpstr>
      <vt:lpstr>Bookman Old Style</vt:lpstr>
      <vt:lpstr>Calibri</vt:lpstr>
      <vt:lpstr>Cambria</vt:lpstr>
      <vt:lpstr>Century Schoolbook</vt:lpstr>
      <vt:lpstr>Constantia</vt:lpstr>
      <vt:lpstr>Franklin Gothic Book</vt:lpstr>
      <vt:lpstr>Franklin Gothic Medium</vt:lpstr>
      <vt:lpstr>Gill Sans MT</vt:lpstr>
      <vt:lpstr>Times New Roman</vt:lpstr>
      <vt:lpstr>Trebuchet MS</vt:lpstr>
      <vt:lpstr>Wingdings</vt:lpstr>
      <vt:lpstr>Wingdings 2</vt:lpstr>
      <vt:lpstr>Wingdings 3</vt:lpstr>
      <vt:lpstr>Тема Office</vt:lpstr>
      <vt:lpstr>Начальная</vt:lpstr>
      <vt:lpstr>Эркер</vt:lpstr>
      <vt:lpstr>Изящная</vt:lpstr>
      <vt:lpstr>Поток</vt:lpstr>
      <vt:lpstr>Трек</vt:lpstr>
      <vt:lpstr>Презентация PowerPoint</vt:lpstr>
      <vt:lpstr>Жоспар:</vt:lpstr>
      <vt:lpstr> </vt:lpstr>
      <vt:lpstr>Презентация PowerPoint</vt:lpstr>
      <vt:lpstr> </vt:lpstr>
      <vt:lpstr> </vt:lpstr>
      <vt:lpstr>  </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“Бозторғайлар” типіне жататын адамдардың сипаттамасы</vt:lpstr>
      <vt:lpstr>“Үкілер” типіне жататын адамдардың сипаттамасы:</vt:lpstr>
      <vt:lpstr>“Көгершіндер” типіне жататын адамдардың сипаттамасы:</vt:lpstr>
      <vt:lpstr>Қорытынды</vt:lpstr>
      <vt:lpstr>Презентация PowerPoint</vt:lpstr>
      <vt:lpstr>Презентация PowerPoint</vt:lpstr>
      <vt:lpstr>Пайдаланылған әдебиттер:</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Атанбаева Гулшат</cp:lastModifiedBy>
  <cp:revision>5</cp:revision>
  <cp:lastPrinted>2020-09-29T02:43:04Z</cp:lastPrinted>
  <dcterms:created xsi:type="dcterms:W3CDTF">2019-09-12T15:03:14Z</dcterms:created>
  <dcterms:modified xsi:type="dcterms:W3CDTF">2020-09-29T02:45:41Z</dcterms:modified>
</cp:coreProperties>
</file>